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90" r:id="rId2"/>
    <p:sldId id="1226" r:id="rId3"/>
    <p:sldId id="940" r:id="rId4"/>
    <p:sldId id="944" r:id="rId5"/>
    <p:sldId id="260" r:id="rId6"/>
    <p:sldId id="957" r:id="rId7"/>
    <p:sldId id="948" r:id="rId8"/>
    <p:sldId id="964" r:id="rId9"/>
    <p:sldId id="943" r:id="rId10"/>
    <p:sldId id="949" r:id="rId11"/>
    <p:sldId id="953" r:id="rId12"/>
    <p:sldId id="963" r:id="rId13"/>
    <p:sldId id="958" r:id="rId14"/>
    <p:sldId id="959" r:id="rId15"/>
    <p:sldId id="961" r:id="rId16"/>
    <p:sldId id="952" r:id="rId17"/>
    <p:sldId id="280" r:id="rId18"/>
    <p:sldId id="10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A91D2C"/>
    <a:srgbClr val="25205E"/>
    <a:srgbClr val="26205E"/>
    <a:srgbClr val="071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autoAdjust="0"/>
    <p:restoredTop sz="94589"/>
  </p:normalViewPr>
  <p:slideViewPr>
    <p:cSldViewPr snapToGrid="0">
      <p:cViewPr varScale="1">
        <p:scale>
          <a:sx n="115" d="100"/>
          <a:sy n="115" d="100"/>
        </p:scale>
        <p:origin x="808"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A745C-A745-42C6-B84C-8B68F746149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7B29A2-29DA-4146-9879-BF3CDBFC9F5D}">
      <dgm:prSet/>
      <dgm:spPr/>
      <dgm:t>
        <a:bodyPr/>
        <a:lstStyle/>
        <a:p>
          <a:r>
            <a:rPr lang="en-US" b="0" dirty="0"/>
            <a:t>Develop a comprehensive national genetic evaluation system for dairy calf health traits using producer-recorded health event data (Format 6)</a:t>
          </a:r>
          <a:endParaRPr lang="en-US" dirty="0"/>
        </a:p>
      </dgm:t>
    </dgm:pt>
    <dgm:pt modelId="{61EA1BFE-E70B-43C4-AC6B-E64224EDD860}" type="parTrans" cxnId="{69F5AA08-96EF-45AC-AFC0-AFF6F6F9DC6F}">
      <dgm:prSet/>
      <dgm:spPr/>
      <dgm:t>
        <a:bodyPr/>
        <a:lstStyle/>
        <a:p>
          <a:endParaRPr lang="en-US"/>
        </a:p>
      </dgm:t>
    </dgm:pt>
    <dgm:pt modelId="{6E7792CF-1C4E-47FB-B472-81A7D3BFF8FE}" type="sibTrans" cxnId="{69F5AA08-96EF-45AC-AFC0-AFF6F6F9DC6F}">
      <dgm:prSet/>
      <dgm:spPr/>
      <dgm:t>
        <a:bodyPr/>
        <a:lstStyle/>
        <a:p>
          <a:endParaRPr lang="en-US"/>
        </a:p>
      </dgm:t>
    </dgm:pt>
    <dgm:pt modelId="{9AFE8E93-B380-46B0-B31E-A9370CA83772}">
      <dgm:prSet/>
      <dgm:spPr/>
      <dgm:t>
        <a:bodyPr/>
        <a:lstStyle/>
        <a:p>
          <a:r>
            <a:rPr lang="en-US" b="0" kern="1200" dirty="0">
              <a:latin typeface="Calibri"/>
              <a:ea typeface="+mn-ea"/>
              <a:cs typeface="+mn-cs"/>
            </a:rPr>
            <a:t>Identify genetic markers associated with key health traits in dairy calves and their possible inclusion in genomic marker panel</a:t>
          </a:r>
        </a:p>
      </dgm:t>
    </dgm:pt>
    <dgm:pt modelId="{E8E4DB2E-26DA-4AA2-8758-A81A44F0F0AB}" type="parTrans" cxnId="{E44E4998-F034-4E9F-89DA-76C9B61EBBBC}">
      <dgm:prSet/>
      <dgm:spPr/>
      <dgm:t>
        <a:bodyPr/>
        <a:lstStyle/>
        <a:p>
          <a:endParaRPr lang="en-US"/>
        </a:p>
      </dgm:t>
    </dgm:pt>
    <dgm:pt modelId="{FABD42CA-59BC-42EE-B34A-F1A7D1DFC39D}" type="sibTrans" cxnId="{E44E4998-F034-4E9F-89DA-76C9B61EBBBC}">
      <dgm:prSet/>
      <dgm:spPr/>
      <dgm:t>
        <a:bodyPr/>
        <a:lstStyle/>
        <a:p>
          <a:endParaRPr lang="en-US"/>
        </a:p>
      </dgm:t>
    </dgm:pt>
    <dgm:pt modelId="{46FF60D9-8525-419F-92A1-CB504F12049F}" type="pres">
      <dgm:prSet presAssocID="{4F3A745C-A745-42C6-B84C-8B68F7461491}" presName="root" presStyleCnt="0">
        <dgm:presLayoutVars>
          <dgm:dir/>
          <dgm:resizeHandles val="exact"/>
        </dgm:presLayoutVars>
      </dgm:prSet>
      <dgm:spPr/>
    </dgm:pt>
    <dgm:pt modelId="{86013F80-2E92-4F07-8309-3EAA44AEC941}" type="pres">
      <dgm:prSet presAssocID="{787B29A2-29DA-4146-9879-BF3CDBFC9F5D}" presName="compNode" presStyleCnt="0"/>
      <dgm:spPr/>
    </dgm:pt>
    <dgm:pt modelId="{BA6C8BF9-4A5A-490B-A2EC-189ED6BF2F13}" type="pres">
      <dgm:prSet presAssocID="{787B29A2-29DA-4146-9879-BF3CDBFC9F5D}" presName="bgRect" presStyleLbl="bgShp" presStyleIdx="0" presStyleCnt="2"/>
      <dgm:spPr/>
    </dgm:pt>
    <dgm:pt modelId="{DB5AB54C-2AE9-49C3-8927-2EE9BB4679AA}" type="pres">
      <dgm:prSet presAssocID="{787B29A2-29DA-4146-9879-BF3CDBFC9F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5B8C1EAA-4C0A-4541-883C-1D0F7F96E4A6}" type="pres">
      <dgm:prSet presAssocID="{787B29A2-29DA-4146-9879-BF3CDBFC9F5D}" presName="spaceRect" presStyleCnt="0"/>
      <dgm:spPr/>
    </dgm:pt>
    <dgm:pt modelId="{1339E278-3CBE-4E0E-A235-D7A34B7CE84E}" type="pres">
      <dgm:prSet presAssocID="{787B29A2-29DA-4146-9879-BF3CDBFC9F5D}" presName="parTx" presStyleLbl="revTx" presStyleIdx="0" presStyleCnt="2">
        <dgm:presLayoutVars>
          <dgm:chMax val="0"/>
          <dgm:chPref val="0"/>
        </dgm:presLayoutVars>
      </dgm:prSet>
      <dgm:spPr/>
    </dgm:pt>
    <dgm:pt modelId="{05B53485-CCCD-4517-A967-D780465CE147}" type="pres">
      <dgm:prSet presAssocID="{6E7792CF-1C4E-47FB-B472-81A7D3BFF8FE}" presName="sibTrans" presStyleCnt="0"/>
      <dgm:spPr/>
    </dgm:pt>
    <dgm:pt modelId="{331D1DA6-2D6D-45DB-9D2D-D184F7BB4441}" type="pres">
      <dgm:prSet presAssocID="{9AFE8E93-B380-46B0-B31E-A9370CA83772}" presName="compNode" presStyleCnt="0"/>
      <dgm:spPr/>
    </dgm:pt>
    <dgm:pt modelId="{24689395-CB19-4982-AE12-8C5CDB4129C2}" type="pres">
      <dgm:prSet presAssocID="{9AFE8E93-B380-46B0-B31E-A9370CA83772}" presName="bgRect" presStyleLbl="bgShp" presStyleIdx="1" presStyleCnt="2"/>
      <dgm:spPr/>
    </dgm:pt>
    <dgm:pt modelId="{28526680-2A6B-41CB-B483-96444193F55A}" type="pres">
      <dgm:prSet presAssocID="{9AFE8E93-B380-46B0-B31E-A9370CA8377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NA with solid fill"/>
        </a:ext>
      </dgm:extLst>
    </dgm:pt>
    <dgm:pt modelId="{F18BFDE7-42BA-4FD3-8094-8596780D0C98}" type="pres">
      <dgm:prSet presAssocID="{9AFE8E93-B380-46B0-B31E-A9370CA83772}" presName="spaceRect" presStyleCnt="0"/>
      <dgm:spPr/>
    </dgm:pt>
    <dgm:pt modelId="{84C29B11-DC08-40E0-BA7F-D6D82792B712}" type="pres">
      <dgm:prSet presAssocID="{9AFE8E93-B380-46B0-B31E-A9370CA83772}" presName="parTx" presStyleLbl="revTx" presStyleIdx="1" presStyleCnt="2">
        <dgm:presLayoutVars>
          <dgm:chMax val="0"/>
          <dgm:chPref val="0"/>
        </dgm:presLayoutVars>
      </dgm:prSet>
      <dgm:spPr/>
    </dgm:pt>
  </dgm:ptLst>
  <dgm:cxnLst>
    <dgm:cxn modelId="{69F5AA08-96EF-45AC-AFC0-AFF6F6F9DC6F}" srcId="{4F3A745C-A745-42C6-B84C-8B68F7461491}" destId="{787B29A2-29DA-4146-9879-BF3CDBFC9F5D}" srcOrd="0" destOrd="0" parTransId="{61EA1BFE-E70B-43C4-AC6B-E64224EDD860}" sibTransId="{6E7792CF-1C4E-47FB-B472-81A7D3BFF8FE}"/>
    <dgm:cxn modelId="{3222673C-2DFD-44CD-A770-F1A7560A34B6}" type="presOf" srcId="{787B29A2-29DA-4146-9879-BF3CDBFC9F5D}" destId="{1339E278-3CBE-4E0E-A235-D7A34B7CE84E}" srcOrd="0" destOrd="0" presId="urn:microsoft.com/office/officeart/2018/2/layout/IconVerticalSolidList"/>
    <dgm:cxn modelId="{45B1424F-E358-4A42-91F6-40D40FC97E98}" type="presOf" srcId="{9AFE8E93-B380-46B0-B31E-A9370CA83772}" destId="{84C29B11-DC08-40E0-BA7F-D6D82792B712}" srcOrd="0" destOrd="0" presId="urn:microsoft.com/office/officeart/2018/2/layout/IconVerticalSolidList"/>
    <dgm:cxn modelId="{E44E4998-F034-4E9F-89DA-76C9B61EBBBC}" srcId="{4F3A745C-A745-42C6-B84C-8B68F7461491}" destId="{9AFE8E93-B380-46B0-B31E-A9370CA83772}" srcOrd="1" destOrd="0" parTransId="{E8E4DB2E-26DA-4AA2-8758-A81A44F0F0AB}" sibTransId="{FABD42CA-59BC-42EE-B34A-F1A7D1DFC39D}"/>
    <dgm:cxn modelId="{EF5324DB-A937-407D-8028-EF359E5280AA}" type="presOf" srcId="{4F3A745C-A745-42C6-B84C-8B68F7461491}" destId="{46FF60D9-8525-419F-92A1-CB504F12049F}" srcOrd="0" destOrd="0" presId="urn:microsoft.com/office/officeart/2018/2/layout/IconVerticalSolidList"/>
    <dgm:cxn modelId="{D3BFE31F-1EDD-44AB-A983-2F571B078B20}" type="presParOf" srcId="{46FF60D9-8525-419F-92A1-CB504F12049F}" destId="{86013F80-2E92-4F07-8309-3EAA44AEC941}" srcOrd="0" destOrd="0" presId="urn:microsoft.com/office/officeart/2018/2/layout/IconVerticalSolidList"/>
    <dgm:cxn modelId="{B873B7B5-4159-4B6F-9ECA-DA6F266BFD3E}" type="presParOf" srcId="{86013F80-2E92-4F07-8309-3EAA44AEC941}" destId="{BA6C8BF9-4A5A-490B-A2EC-189ED6BF2F13}" srcOrd="0" destOrd="0" presId="urn:microsoft.com/office/officeart/2018/2/layout/IconVerticalSolidList"/>
    <dgm:cxn modelId="{850E18CD-586B-401F-B613-1FEB256CA4F3}" type="presParOf" srcId="{86013F80-2E92-4F07-8309-3EAA44AEC941}" destId="{DB5AB54C-2AE9-49C3-8927-2EE9BB4679AA}" srcOrd="1" destOrd="0" presId="urn:microsoft.com/office/officeart/2018/2/layout/IconVerticalSolidList"/>
    <dgm:cxn modelId="{F5C321A9-3BFB-4382-9EB4-415DD4FDF9DC}" type="presParOf" srcId="{86013F80-2E92-4F07-8309-3EAA44AEC941}" destId="{5B8C1EAA-4C0A-4541-883C-1D0F7F96E4A6}" srcOrd="2" destOrd="0" presId="urn:microsoft.com/office/officeart/2018/2/layout/IconVerticalSolidList"/>
    <dgm:cxn modelId="{894B8769-AF87-4181-9C99-396ECF12B3A1}" type="presParOf" srcId="{86013F80-2E92-4F07-8309-3EAA44AEC941}" destId="{1339E278-3CBE-4E0E-A235-D7A34B7CE84E}" srcOrd="3" destOrd="0" presId="urn:microsoft.com/office/officeart/2018/2/layout/IconVerticalSolidList"/>
    <dgm:cxn modelId="{4B6F5BC9-DB1E-4539-A68A-22043CA4BC1D}" type="presParOf" srcId="{46FF60D9-8525-419F-92A1-CB504F12049F}" destId="{05B53485-CCCD-4517-A967-D780465CE147}" srcOrd="1" destOrd="0" presId="urn:microsoft.com/office/officeart/2018/2/layout/IconVerticalSolidList"/>
    <dgm:cxn modelId="{9E08C917-CFE5-4CA9-A30C-BDE455E4ECE0}" type="presParOf" srcId="{46FF60D9-8525-419F-92A1-CB504F12049F}" destId="{331D1DA6-2D6D-45DB-9D2D-D184F7BB4441}" srcOrd="2" destOrd="0" presId="urn:microsoft.com/office/officeart/2018/2/layout/IconVerticalSolidList"/>
    <dgm:cxn modelId="{FAD63007-3EFD-4A41-A054-C508AF3D394A}" type="presParOf" srcId="{331D1DA6-2D6D-45DB-9D2D-D184F7BB4441}" destId="{24689395-CB19-4982-AE12-8C5CDB4129C2}" srcOrd="0" destOrd="0" presId="urn:microsoft.com/office/officeart/2018/2/layout/IconVerticalSolidList"/>
    <dgm:cxn modelId="{EFB01D96-E3EA-483D-AB4A-49FFABE0DE74}" type="presParOf" srcId="{331D1DA6-2D6D-45DB-9D2D-D184F7BB4441}" destId="{28526680-2A6B-41CB-B483-96444193F55A}" srcOrd="1" destOrd="0" presId="urn:microsoft.com/office/officeart/2018/2/layout/IconVerticalSolidList"/>
    <dgm:cxn modelId="{D64EFC8A-5375-4EA2-96DC-B426BDE71B29}" type="presParOf" srcId="{331D1DA6-2D6D-45DB-9D2D-D184F7BB4441}" destId="{F18BFDE7-42BA-4FD3-8094-8596780D0C98}" srcOrd="2" destOrd="0" presId="urn:microsoft.com/office/officeart/2018/2/layout/IconVerticalSolidList"/>
    <dgm:cxn modelId="{F8D101E7-4263-4FEA-8B21-21F3AF926DE2}" type="presParOf" srcId="{331D1DA6-2D6D-45DB-9D2D-D184F7BB4441}" destId="{84C29B11-DC08-40E0-BA7F-D6D82792B7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8BF9-4A5A-490B-A2EC-189ED6BF2F13}">
      <dsp:nvSpPr>
        <dsp:cNvPr id="0" name=""/>
        <dsp:cNvSpPr/>
      </dsp:nvSpPr>
      <dsp:spPr>
        <a:xfrm>
          <a:off x="0" y="675715"/>
          <a:ext cx="10972800" cy="1247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AB54C-2AE9-49C3-8927-2EE9BB4679AA}">
      <dsp:nvSpPr>
        <dsp:cNvPr id="0" name=""/>
        <dsp:cNvSpPr/>
      </dsp:nvSpPr>
      <dsp:spPr>
        <a:xfrm>
          <a:off x="377361" y="956397"/>
          <a:ext cx="686111" cy="686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9E278-3CBE-4E0E-A235-D7A34B7CE84E}">
      <dsp:nvSpPr>
        <dsp:cNvPr id="0" name=""/>
        <dsp:cNvSpPr/>
      </dsp:nvSpPr>
      <dsp:spPr>
        <a:xfrm>
          <a:off x="1440834" y="675715"/>
          <a:ext cx="9531965" cy="12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5" tIns="132025" rIns="132025" bIns="132025" numCol="1" spcCol="1270" anchor="ctr" anchorCtr="0">
          <a:noAutofit/>
        </a:bodyPr>
        <a:lstStyle/>
        <a:p>
          <a:pPr marL="0" lvl="0" indent="0" algn="l" defTabSz="1066800">
            <a:lnSpc>
              <a:spcPct val="90000"/>
            </a:lnSpc>
            <a:spcBef>
              <a:spcPct val="0"/>
            </a:spcBef>
            <a:spcAft>
              <a:spcPct val="35000"/>
            </a:spcAft>
            <a:buNone/>
          </a:pPr>
          <a:r>
            <a:rPr lang="en-US" sz="2400" b="0" kern="1200" dirty="0"/>
            <a:t>Develop a comprehensive national genetic evaluation system for dairy calf health traits using producer-recorded health event data (Format 6)</a:t>
          </a:r>
          <a:endParaRPr lang="en-US" sz="2400" kern="1200" dirty="0"/>
        </a:p>
      </dsp:txBody>
      <dsp:txXfrm>
        <a:off x="1440834" y="675715"/>
        <a:ext cx="9531965" cy="1247475"/>
      </dsp:txXfrm>
    </dsp:sp>
    <dsp:sp modelId="{24689395-CB19-4982-AE12-8C5CDB4129C2}">
      <dsp:nvSpPr>
        <dsp:cNvPr id="0" name=""/>
        <dsp:cNvSpPr/>
      </dsp:nvSpPr>
      <dsp:spPr>
        <a:xfrm>
          <a:off x="0" y="2235060"/>
          <a:ext cx="10972800" cy="1247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26680-2A6B-41CB-B483-96444193F55A}">
      <dsp:nvSpPr>
        <dsp:cNvPr id="0" name=""/>
        <dsp:cNvSpPr/>
      </dsp:nvSpPr>
      <dsp:spPr>
        <a:xfrm>
          <a:off x="377361" y="2515742"/>
          <a:ext cx="686111" cy="6861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C29B11-DC08-40E0-BA7F-D6D82792B712}">
      <dsp:nvSpPr>
        <dsp:cNvPr id="0" name=""/>
        <dsp:cNvSpPr/>
      </dsp:nvSpPr>
      <dsp:spPr>
        <a:xfrm>
          <a:off x="1440834" y="2235060"/>
          <a:ext cx="9531965" cy="12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5" tIns="132025" rIns="132025" bIns="132025"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Calibri"/>
              <a:ea typeface="+mn-ea"/>
              <a:cs typeface="+mn-cs"/>
            </a:rPr>
            <a:t>Identify genetic markers associated with key health traits in dairy calves and their possible inclusion in genomic marker panel</a:t>
          </a:r>
        </a:p>
      </dsp:txBody>
      <dsp:txXfrm>
        <a:off x="1440834" y="2235060"/>
        <a:ext cx="9531965" cy="12474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FA4DEF-497B-0D5F-1EA1-CEB3A057B4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EC5FE6-0CEB-633D-A5A2-6236C5E7C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F3EC99-C6F1-4582-80D3-E6064247AD91}" type="datetimeFigureOut">
              <a:rPr lang="en-US" smtClean="0"/>
              <a:t>6/21/25</a:t>
            </a:fld>
            <a:endParaRPr lang="en-US"/>
          </a:p>
        </p:txBody>
      </p:sp>
      <p:sp>
        <p:nvSpPr>
          <p:cNvPr id="4" name="Footer Placeholder 3">
            <a:extLst>
              <a:ext uri="{FF2B5EF4-FFF2-40B4-BE49-F238E27FC236}">
                <a16:creationId xmlns:a16="http://schemas.microsoft.com/office/drawing/2014/main" id="{9DC07A17-CC9A-AE09-4335-8FD4D0295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024AE7-8282-A805-9F46-C15F7CCE54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064F67-1010-4130-84DD-F7AB835A77B5}" type="slidenum">
              <a:rPr lang="en-US" smtClean="0"/>
              <a:t>‹#›</a:t>
            </a:fld>
            <a:endParaRPr lang="en-US"/>
          </a:p>
        </p:txBody>
      </p:sp>
    </p:spTree>
    <p:extLst>
      <p:ext uri="{BB962C8B-B14F-4D97-AF65-F5344CB8AC3E}">
        <p14:creationId xmlns:p14="http://schemas.microsoft.com/office/powerpoint/2010/main" val="47664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45288-93BD-49F7-B41B-1F43275315FF}" type="datetimeFigureOut">
              <a:rPr lang="en-US" smtClean="0"/>
              <a:t>6/21/25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D96A0-3BDD-4D39-A26A-FF93A620BF47}" type="slidenum">
              <a:rPr lang="en-US" smtClean="0"/>
              <a:t>‹#›</a:t>
            </a:fld>
            <a:endParaRPr lang="en-US"/>
          </a:p>
        </p:txBody>
      </p:sp>
    </p:spTree>
    <p:extLst>
      <p:ext uri="{BB962C8B-B14F-4D97-AF65-F5344CB8AC3E}">
        <p14:creationId xmlns:p14="http://schemas.microsoft.com/office/powerpoint/2010/main" val="716907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D96A0-3BDD-4D39-A26A-FF93A620BF47}" type="slidenum">
              <a:rPr lang="en-US" smtClean="0"/>
              <a:t>1</a:t>
            </a:fld>
            <a:endParaRPr lang="en-US"/>
          </a:p>
        </p:txBody>
      </p:sp>
    </p:spTree>
    <p:extLst>
      <p:ext uri="{BB962C8B-B14F-4D97-AF65-F5344CB8AC3E}">
        <p14:creationId xmlns:p14="http://schemas.microsoft.com/office/powerpoint/2010/main" val="182655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CFB2-776D-A05B-9D20-2720DA8C7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FA3E5-30E3-963B-7C9A-0E645F5CF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23C2-397E-9A68-7A64-782AC791843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00523C"/>
                </a:solidFill>
              </a:rPr>
              <a:t>Parity of dam: </a:t>
            </a:r>
            <a:r>
              <a:rPr lang="en-US" sz="1000" dirty="0"/>
              <a:t>First parity dam was further divided into three groups (&lt; 22 </a:t>
            </a:r>
            <a:r>
              <a:rPr lang="en-US" sz="1000" dirty="0" err="1"/>
              <a:t>mo</a:t>
            </a:r>
            <a:r>
              <a:rPr lang="en-US" sz="1000" dirty="0"/>
              <a:t>, between 22-25 </a:t>
            </a:r>
            <a:r>
              <a:rPr lang="en-US" sz="1000" dirty="0" err="1"/>
              <a:t>mo</a:t>
            </a:r>
            <a:r>
              <a:rPr lang="en-US" sz="1000" dirty="0"/>
              <a:t>, and &gt; 25 </a:t>
            </a:r>
            <a:r>
              <a:rPr lang="en-US" sz="1000" dirty="0" err="1"/>
              <a:t>mo</a:t>
            </a:r>
            <a:r>
              <a:rPr lang="en-US" sz="1000" dirty="0"/>
              <a:t>) and embryo transferred heifers were recorded as separate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Only HO and JE have enough genotypic data for genomic evaluations</a:t>
            </a:r>
          </a:p>
          <a:p>
            <a:endParaRPr lang="en-US" sz="1000" dirty="0"/>
          </a:p>
        </p:txBody>
      </p:sp>
      <p:sp>
        <p:nvSpPr>
          <p:cNvPr id="4" name="Slide Number Placeholder 3">
            <a:extLst>
              <a:ext uri="{FF2B5EF4-FFF2-40B4-BE49-F238E27FC236}">
                <a16:creationId xmlns:a16="http://schemas.microsoft.com/office/drawing/2014/main" id="{B5C02F53-01C3-010E-9BA7-B7A19ADC4DCA}"/>
              </a:ext>
            </a:extLst>
          </p:cNvPr>
          <p:cNvSpPr>
            <a:spLocks noGrp="1"/>
          </p:cNvSpPr>
          <p:nvPr>
            <p:ph type="sldNum" sz="quarter" idx="5"/>
          </p:nvPr>
        </p:nvSpPr>
        <p:spPr/>
        <p:txBody>
          <a:bodyPr/>
          <a:lstStyle/>
          <a:p>
            <a:fld id="{0409AE19-7A03-4247-A9AD-25EEF61F9B64}" type="slidenum">
              <a:rPr lang="en-US" smtClean="0"/>
              <a:t>10</a:t>
            </a:fld>
            <a:endParaRPr lang="en-US"/>
          </a:p>
        </p:txBody>
      </p:sp>
    </p:spTree>
    <p:extLst>
      <p:ext uri="{BB962C8B-B14F-4D97-AF65-F5344CB8AC3E}">
        <p14:creationId xmlns:p14="http://schemas.microsoft.com/office/powerpoint/2010/main" val="259406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PTA and reliability %</a:t>
            </a:r>
          </a:p>
          <a:p>
            <a:r>
              <a:rPr lang="en-US" sz="1000" dirty="0" err="1">
                <a:latin typeface="+mn-lt"/>
              </a:rPr>
              <a:t>Yng</a:t>
            </a:r>
            <a:r>
              <a:rPr lang="en-US" sz="1000" dirty="0">
                <a:latin typeface="+mn-lt"/>
              </a:rPr>
              <a:t>: birth &gt;= 2020 (born on or after 2020)</a:t>
            </a:r>
          </a:p>
          <a:p>
            <a:r>
              <a:rPr lang="en-US" sz="1000" dirty="0">
                <a:latin typeface="+mn-lt"/>
              </a:rPr>
              <a:t>Old: born before 2020</a:t>
            </a:r>
          </a:p>
          <a:p>
            <a:pPr marL="171450" indent="-171450">
              <a:buFont typeface="Arial" panose="020B0604020202020204" pitchFamily="34" charset="0"/>
              <a:buChar char="•"/>
            </a:pPr>
            <a:r>
              <a:rPr lang="en-US" sz="1000" dirty="0">
                <a:latin typeface="+mn-lt"/>
              </a:rPr>
              <a:t>Genomic PTAs have higher reliabilities than traditional ones</a:t>
            </a:r>
          </a:p>
          <a:p>
            <a:pPr marL="171450" indent="-171450">
              <a:buFont typeface="Arial" panose="020B0604020202020204" pitchFamily="34" charset="0"/>
              <a:buChar char="•"/>
            </a:pPr>
            <a:r>
              <a:rPr lang="en-US" sz="1000" dirty="0">
                <a:latin typeface="+mn-lt"/>
              </a:rPr>
              <a:t>With more data and accurate recordings, reliabilities will improve</a:t>
            </a:r>
          </a:p>
          <a:p>
            <a:pPr marL="0" indent="0">
              <a:buFont typeface="Arial" panose="020B0604020202020204" pitchFamily="34" charset="0"/>
              <a:buNone/>
            </a:pPr>
            <a:r>
              <a:rPr lang="en-US" sz="1000" dirty="0">
                <a:effectLst/>
                <a:latin typeface="+mn-lt"/>
                <a:ea typeface="Aptos" panose="020B0004020202020204" pitchFamily="34" charset="0"/>
              </a:rPr>
              <a:t>Holsteins exhibited higher genomic reliabilities for both diarrhea and respiratory traits compared to JE, possibly due to the greater number of genotyped and </a:t>
            </a:r>
            <a:r>
              <a:rPr lang="en-US" sz="1000" dirty="0" err="1">
                <a:effectLst/>
                <a:latin typeface="+mn-lt"/>
                <a:ea typeface="Aptos" panose="020B0004020202020204" pitchFamily="34" charset="0"/>
              </a:rPr>
              <a:t>phenotyped</a:t>
            </a:r>
            <a:r>
              <a:rPr lang="en-US" sz="1000" dirty="0">
                <a:effectLst/>
                <a:latin typeface="+mn-lt"/>
                <a:ea typeface="Aptos" panose="020B0004020202020204" pitchFamily="34" charset="0"/>
              </a:rPr>
              <a:t> animals included in the study</a:t>
            </a:r>
            <a:endParaRPr lang="en-US" sz="1000" dirty="0">
              <a:latin typeface="+mn-lt"/>
            </a:endParaRPr>
          </a:p>
        </p:txBody>
      </p:sp>
      <p:sp>
        <p:nvSpPr>
          <p:cNvPr id="4" name="Slide Number Placeholder 3"/>
          <p:cNvSpPr>
            <a:spLocks noGrp="1"/>
          </p:cNvSpPr>
          <p:nvPr>
            <p:ph type="sldNum" sz="quarter" idx="5"/>
          </p:nvPr>
        </p:nvSpPr>
        <p:spPr/>
        <p:txBody>
          <a:bodyPr/>
          <a:lstStyle/>
          <a:p>
            <a:fld id="{0409AE19-7A03-4247-A9AD-25EEF61F9B64}" type="slidenum">
              <a:rPr lang="en-US" smtClean="0"/>
              <a:t>11</a:t>
            </a:fld>
            <a:endParaRPr lang="en-US"/>
          </a:p>
        </p:txBody>
      </p:sp>
    </p:spTree>
    <p:extLst>
      <p:ext uri="{BB962C8B-B14F-4D97-AF65-F5344CB8AC3E}">
        <p14:creationId xmlns:p14="http://schemas.microsoft.com/office/powerpoint/2010/main" val="219935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4761-E061-9A56-25A8-A72F3E8D7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43889-3BF1-E967-DB83-CFB416303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C292B-99FC-A516-D0AA-2D4BCD73D0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BEC15-62BE-24D2-BA9E-7A43BD48F52A}"/>
              </a:ext>
            </a:extLst>
          </p:cNvPr>
          <p:cNvSpPr>
            <a:spLocks noGrp="1"/>
          </p:cNvSpPr>
          <p:nvPr>
            <p:ph type="sldNum" sz="quarter" idx="5"/>
          </p:nvPr>
        </p:nvSpPr>
        <p:spPr/>
        <p:txBody>
          <a:bodyPr/>
          <a:lstStyle/>
          <a:p>
            <a:fld id="{0409AE19-7A03-4247-A9AD-25EEF61F9B64}" type="slidenum">
              <a:rPr lang="en-US" smtClean="0"/>
              <a:t>12</a:t>
            </a:fld>
            <a:endParaRPr lang="en-US"/>
          </a:p>
        </p:txBody>
      </p:sp>
    </p:spTree>
    <p:extLst>
      <p:ext uri="{BB962C8B-B14F-4D97-AF65-F5344CB8AC3E}">
        <p14:creationId xmlns:p14="http://schemas.microsoft.com/office/powerpoint/2010/main" val="428920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15E4-5BA0-8F3A-6C99-A245A9D6F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31B7-8E58-F8E6-D0C8-519EFD18A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937BB-2AE7-AD24-6B5F-70AC71623AAD}"/>
              </a:ext>
            </a:extLst>
          </p:cNvPr>
          <p:cNvSpPr>
            <a:spLocks noGrp="1"/>
          </p:cNvSpPr>
          <p:nvPr>
            <p:ph type="body" idx="1"/>
          </p:nvPr>
        </p:nvSpPr>
        <p:spPr/>
        <p:txBody>
          <a:bodyPr/>
          <a:lstStyle/>
          <a:p>
            <a:r>
              <a:rPr lang="en-US" sz="1000" i="0" dirty="0">
                <a:effectLst/>
                <a:latin typeface="+mn-lt"/>
                <a:ea typeface="Aptos" panose="020B0004020202020204" pitchFamily="34" charset="0"/>
              </a:rPr>
              <a:t>Genomic predicted transmitting ability correlations between calf health traits, diarrhea (DIAR) and respiratory illnesses (RESP), and 24 Net Merit traits in proven Holstein bulls (reliability &gt;= 85%, n = 4,292)</a:t>
            </a:r>
          </a:p>
          <a:p>
            <a:r>
              <a:rPr lang="en-US" sz="1000" dirty="0">
                <a:effectLst/>
                <a:latin typeface="+mn-lt"/>
                <a:ea typeface="Aptos" panose="020B0004020202020204" pitchFamily="34" charset="0"/>
              </a:rPr>
              <a:t>Correlation between DIAR and RESP was 0.22, while correlations of heifer livability with DIAR and RESP were 0.13 and 0.35, respectively. </a:t>
            </a:r>
          </a:p>
          <a:p>
            <a:r>
              <a:rPr lang="en-US" sz="1000" dirty="0">
                <a:effectLst/>
                <a:latin typeface="+mn-lt"/>
                <a:ea typeface="Aptos" panose="020B0004020202020204" pitchFamily="34" charset="0"/>
              </a:rPr>
              <a:t>Respiratory illnesses and diarrhea, being major causes of pre- and post-weaning deaths in dairy calves, are expected to correlate with heifer livability, which considers heifer deaths from &gt;2 d to 18 </a:t>
            </a:r>
            <a:r>
              <a:rPr lang="en-US" sz="1000" dirty="0" err="1">
                <a:effectLst/>
                <a:latin typeface="+mn-lt"/>
                <a:ea typeface="Aptos" panose="020B0004020202020204" pitchFamily="34" charset="0"/>
              </a:rPr>
              <a:t>mo</a:t>
            </a:r>
            <a:r>
              <a:rPr lang="en-US" sz="1000" dirty="0">
                <a:effectLst/>
                <a:latin typeface="+mn-lt"/>
                <a:ea typeface="Aptos" panose="020B0004020202020204" pitchFamily="34" charset="0"/>
              </a:rPr>
              <a:t> </a:t>
            </a:r>
          </a:p>
          <a:p>
            <a:r>
              <a:rPr lang="en-US" sz="1000" dirty="0">
                <a:effectLst/>
                <a:latin typeface="+mn-lt"/>
                <a:ea typeface="Aptos" panose="020B0004020202020204" pitchFamily="34" charset="0"/>
              </a:rPr>
              <a:t>Correlations of these two health traits with other traits were low. </a:t>
            </a:r>
            <a:endParaRPr lang="en-US" sz="1000" i="0" dirty="0">
              <a:latin typeface="+mn-lt"/>
            </a:endParaRPr>
          </a:p>
        </p:txBody>
      </p:sp>
      <p:sp>
        <p:nvSpPr>
          <p:cNvPr id="4" name="Slide Number Placeholder 3">
            <a:extLst>
              <a:ext uri="{FF2B5EF4-FFF2-40B4-BE49-F238E27FC236}">
                <a16:creationId xmlns:a16="http://schemas.microsoft.com/office/drawing/2014/main" id="{EEFF2A35-E729-1B82-4A44-D8062CF496FC}"/>
              </a:ext>
            </a:extLst>
          </p:cNvPr>
          <p:cNvSpPr>
            <a:spLocks noGrp="1"/>
          </p:cNvSpPr>
          <p:nvPr>
            <p:ph type="sldNum" sz="quarter" idx="5"/>
          </p:nvPr>
        </p:nvSpPr>
        <p:spPr/>
        <p:txBody>
          <a:bodyPr/>
          <a:lstStyle/>
          <a:p>
            <a:fld id="{0409AE19-7A03-4247-A9AD-25EEF61F9B64}" type="slidenum">
              <a:rPr lang="en-US" smtClean="0"/>
              <a:t>13</a:t>
            </a:fld>
            <a:endParaRPr lang="en-US"/>
          </a:p>
        </p:txBody>
      </p:sp>
    </p:spTree>
    <p:extLst>
      <p:ext uri="{BB962C8B-B14F-4D97-AF65-F5344CB8AC3E}">
        <p14:creationId xmlns:p14="http://schemas.microsoft.com/office/powerpoint/2010/main" val="196003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C49D7-CF04-78C1-4DDF-50D5CBF9F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590FA-062E-1153-A179-89E0E2DFF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C74F7-EF1E-4F9B-5B1E-244B003F0B3E}"/>
              </a:ext>
            </a:extLst>
          </p:cNvPr>
          <p:cNvSpPr>
            <a:spLocks noGrp="1"/>
          </p:cNvSpPr>
          <p:nvPr>
            <p:ph type="body" idx="1"/>
          </p:nvPr>
        </p:nvSpPr>
        <p:spPr/>
        <p:txBody>
          <a:bodyPr/>
          <a:lstStyle/>
          <a:p>
            <a:r>
              <a:rPr lang="en-US" sz="1000" dirty="0">
                <a:effectLst/>
                <a:latin typeface="+mn-lt"/>
                <a:ea typeface="Aptos" panose="020B0004020202020204" pitchFamily="34" charset="0"/>
              </a:rPr>
              <a:t>- SNPs/markers within genes </a:t>
            </a:r>
          </a:p>
          <a:p>
            <a:r>
              <a:rPr lang="en-US" sz="1000" dirty="0">
                <a:effectLst/>
                <a:latin typeface="+mn-lt"/>
                <a:ea typeface="Aptos" panose="020B0004020202020204" pitchFamily="34" charset="0"/>
              </a:rPr>
              <a:t>- Many immune related genes</a:t>
            </a:r>
          </a:p>
          <a:p>
            <a:pPr marL="285750" indent="-285750">
              <a:buFontTx/>
              <a:buChar char="-"/>
            </a:pPr>
            <a:r>
              <a:rPr lang="en-US" sz="1000" dirty="0">
                <a:effectLst/>
                <a:latin typeface="+mn-lt"/>
                <a:ea typeface="Aptos" panose="020B0004020202020204" pitchFamily="34" charset="0"/>
              </a:rPr>
              <a:t>Two significant additive markers on chromosome 18 associated with DIAR in HO were within the cadherin 11 (</a:t>
            </a:r>
            <a:r>
              <a:rPr lang="en-US" sz="1000" i="1" dirty="0">
                <a:effectLst/>
                <a:latin typeface="+mn-lt"/>
                <a:ea typeface="Aptos" panose="020B0004020202020204" pitchFamily="34" charset="0"/>
              </a:rPr>
              <a:t>CDH11</a:t>
            </a:r>
            <a:r>
              <a:rPr lang="en-US" sz="1000" dirty="0">
                <a:effectLst/>
                <a:latin typeface="+mn-lt"/>
                <a:ea typeface="Aptos" panose="020B0004020202020204" pitchFamily="34" charset="0"/>
              </a:rPr>
              <a:t>) gene, known to have role in immunity, cell adhesion, and gut epithelium integrity. </a:t>
            </a:r>
            <a:r>
              <a:rPr lang="en-US" sz="1000" i="1" dirty="0">
                <a:effectLst/>
                <a:latin typeface="+mn-lt"/>
                <a:ea typeface="Aptos" panose="020B0004020202020204" pitchFamily="34" charset="0"/>
              </a:rPr>
              <a:t>CDH11</a:t>
            </a:r>
            <a:r>
              <a:rPr lang="en-US" sz="1000" dirty="0">
                <a:effectLst/>
                <a:latin typeface="+mn-lt"/>
                <a:ea typeface="Aptos" panose="020B0004020202020204" pitchFamily="34" charset="0"/>
              </a:rPr>
              <a:t> expression is upregulated in the intestines of patient with inflammatory bowel disease </a:t>
            </a:r>
          </a:p>
          <a:p>
            <a:pPr marL="285750" indent="-285750">
              <a:buFontTx/>
              <a:buChar char="-"/>
            </a:pPr>
            <a:r>
              <a:rPr lang="en-US" sz="1000" dirty="0">
                <a:effectLst/>
                <a:latin typeface="+mn-lt"/>
                <a:ea typeface="Aptos" panose="020B0004020202020204" pitchFamily="34" charset="0"/>
              </a:rPr>
              <a:t>Two significant markers on chromosome 4 associated with RESP in HO fall within the dynein axonemal heavy chain 11 (</a:t>
            </a:r>
            <a:r>
              <a:rPr lang="en-US" sz="1000" i="1" dirty="0">
                <a:effectLst/>
                <a:latin typeface="+mn-lt"/>
                <a:ea typeface="Aptos" panose="020B0004020202020204" pitchFamily="34" charset="0"/>
              </a:rPr>
              <a:t>DNAH11</a:t>
            </a:r>
            <a:r>
              <a:rPr lang="en-US" sz="1000" dirty="0">
                <a:effectLst/>
                <a:latin typeface="+mn-lt"/>
                <a:ea typeface="Aptos" panose="020B0004020202020204" pitchFamily="34" charset="0"/>
              </a:rPr>
              <a:t>) gene. </a:t>
            </a:r>
            <a:r>
              <a:rPr lang="en-US" sz="1000" i="1" dirty="0">
                <a:effectLst/>
                <a:latin typeface="+mn-lt"/>
                <a:ea typeface="Aptos" panose="020B0004020202020204" pitchFamily="34" charset="0"/>
              </a:rPr>
              <a:t>DNAH11</a:t>
            </a:r>
            <a:r>
              <a:rPr lang="en-US" sz="1000" dirty="0">
                <a:effectLst/>
                <a:latin typeface="+mn-lt"/>
                <a:ea typeface="Aptos" panose="020B0004020202020204" pitchFamily="34" charset="0"/>
              </a:rPr>
              <a:t> is essential for motile cilia function in the respiratory tract, where mutations to this gene lead to chronic respiratory infections in humans</a:t>
            </a:r>
          </a:p>
          <a:p>
            <a:endParaRPr lang="en-US" sz="1000" i="0" dirty="0">
              <a:latin typeface="+mn-lt"/>
            </a:endParaRPr>
          </a:p>
        </p:txBody>
      </p:sp>
      <p:sp>
        <p:nvSpPr>
          <p:cNvPr id="4" name="Slide Number Placeholder 3">
            <a:extLst>
              <a:ext uri="{FF2B5EF4-FFF2-40B4-BE49-F238E27FC236}">
                <a16:creationId xmlns:a16="http://schemas.microsoft.com/office/drawing/2014/main" id="{C9585622-4199-4377-3A98-CA6D3139D655}"/>
              </a:ext>
            </a:extLst>
          </p:cNvPr>
          <p:cNvSpPr>
            <a:spLocks noGrp="1"/>
          </p:cNvSpPr>
          <p:nvPr>
            <p:ph type="sldNum" sz="quarter" idx="5"/>
          </p:nvPr>
        </p:nvSpPr>
        <p:spPr/>
        <p:txBody>
          <a:bodyPr/>
          <a:lstStyle/>
          <a:p>
            <a:fld id="{0409AE19-7A03-4247-A9AD-25EEF61F9B64}" type="slidenum">
              <a:rPr lang="en-US" smtClean="0"/>
              <a:t>14</a:t>
            </a:fld>
            <a:endParaRPr lang="en-US"/>
          </a:p>
        </p:txBody>
      </p:sp>
    </p:spTree>
    <p:extLst>
      <p:ext uri="{BB962C8B-B14F-4D97-AF65-F5344CB8AC3E}">
        <p14:creationId xmlns:p14="http://schemas.microsoft.com/office/powerpoint/2010/main" val="92014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5A9F-2F7D-30CA-5514-BA877813E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641F9-9A66-3626-7069-2BCBCC1F0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5D9A0-7BBA-E3FD-DEDB-8171BB3EC6E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012C2A3C-20E2-A9A7-5A60-416642206920}"/>
              </a:ext>
            </a:extLst>
          </p:cNvPr>
          <p:cNvSpPr>
            <a:spLocks noGrp="1"/>
          </p:cNvSpPr>
          <p:nvPr>
            <p:ph type="sldNum" sz="quarter" idx="5"/>
          </p:nvPr>
        </p:nvSpPr>
        <p:spPr/>
        <p:txBody>
          <a:bodyPr/>
          <a:lstStyle/>
          <a:p>
            <a:fld id="{0409AE19-7A03-4247-A9AD-25EEF61F9B64}" type="slidenum">
              <a:rPr lang="en-US" smtClean="0"/>
              <a:t>15</a:t>
            </a:fld>
            <a:endParaRPr lang="en-US"/>
          </a:p>
        </p:txBody>
      </p:sp>
    </p:spTree>
    <p:extLst>
      <p:ext uri="{BB962C8B-B14F-4D97-AF65-F5344CB8AC3E}">
        <p14:creationId xmlns:p14="http://schemas.microsoft.com/office/powerpoint/2010/main" val="255311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16</a:t>
            </a:fld>
            <a:endParaRPr lang="en-US"/>
          </a:p>
        </p:txBody>
      </p:sp>
    </p:spTree>
    <p:extLst>
      <p:ext uri="{BB962C8B-B14F-4D97-AF65-F5344CB8AC3E}">
        <p14:creationId xmlns:p14="http://schemas.microsoft.com/office/powerpoint/2010/main" val="165304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17</a:t>
            </a:fld>
            <a:endParaRPr lang="en-US"/>
          </a:p>
        </p:txBody>
      </p:sp>
    </p:spTree>
    <p:extLst>
      <p:ext uri="{BB962C8B-B14F-4D97-AF65-F5344CB8AC3E}">
        <p14:creationId xmlns:p14="http://schemas.microsoft.com/office/powerpoint/2010/main" val="12403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rPr>
              <a:t>Calf health is a critical factor in the sustainability and profitability of dairy farming</a:t>
            </a:r>
          </a:p>
          <a:p>
            <a:r>
              <a:rPr lang="en-US" sz="1000" dirty="0">
                <a:latin typeface="+mn-lt"/>
              </a:rPr>
              <a:t>Progress has been made in selection of healthy calf based on other traits such as productive life. </a:t>
            </a:r>
            <a:r>
              <a:rPr lang="en-US" sz="1000" dirty="0">
                <a:effectLst/>
                <a:latin typeface="+mn-lt"/>
                <a:ea typeface="Aptos" panose="020B0004020202020204" pitchFamily="34" charset="0"/>
              </a:rPr>
              <a:t>Although indirect selection has helped to identify healthy calves, direct selection could improve future outcomes of both young stock and lactating dairy cows. </a:t>
            </a:r>
          </a:p>
          <a:p>
            <a:r>
              <a:rPr lang="en-US" sz="1000" b="0" dirty="0">
                <a:latin typeface="+mn-lt"/>
              </a:rPr>
              <a:t>Commercially calf wellness trait index (scours, respiratory disease, and calf livability) is available from Zoetis®</a:t>
            </a:r>
            <a:endParaRPr lang="en-US" sz="1000" dirty="0">
              <a:latin typeface="+mn-lt"/>
            </a:endParaRPr>
          </a:p>
          <a:p>
            <a:r>
              <a:rPr lang="en-US" sz="1000" dirty="0">
                <a:latin typeface="+mn-lt"/>
              </a:rPr>
              <a:t>Heritability depends upon incidence rate of disease, methods used (linear vs threshold), phenotype classification, </a:t>
            </a:r>
            <a:r>
              <a:rPr lang="en-US" sz="1000" dirty="0">
                <a:effectLst/>
                <a:latin typeface="+mn-lt"/>
                <a:ea typeface="Aptos" panose="020B0004020202020204" pitchFamily="34" charset="0"/>
              </a:rPr>
              <a:t>study design, data recording, and editing practices</a:t>
            </a:r>
            <a:r>
              <a:rPr lang="en-US" sz="1000" dirty="0">
                <a:effectLst/>
                <a:latin typeface="+mn-lt"/>
              </a:rPr>
              <a:t> </a:t>
            </a:r>
          </a:p>
          <a:p>
            <a:r>
              <a:rPr lang="en-US" sz="1000" dirty="0">
                <a:latin typeface="+mn-lt"/>
              </a:rPr>
              <a:t>To address the lack of centralized records, format 6 was developed in 2008 to record calf and cow health events</a:t>
            </a:r>
          </a:p>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2</a:t>
            </a:fld>
            <a:endParaRPr lang="en-US"/>
          </a:p>
        </p:txBody>
      </p:sp>
    </p:spTree>
    <p:extLst>
      <p:ext uri="{BB962C8B-B14F-4D97-AF65-F5344CB8AC3E}">
        <p14:creationId xmlns:p14="http://schemas.microsoft.com/office/powerpoint/2010/main" val="285513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 key limitation in developing direct genetic measures for health traits in the U.S. has been the lack of a centralized national health data collection system. In 2008, the Animal Improvement Program Laboratory (now the Animal Genomics and Improvement Laboratory), in collaboration with industry partners and veterinary experts, developed a standardized health record system. This system was designed to track a wide range of conditions, including clinical mastitis, reproductive issues, metabolic disorders, and injuries and also incorporates four management-related codes: body condition score, locomotion score, temperament, and milking speed. It is compatible with existing data formats: lactation record (Format 4) and reproductive record (Format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first 100 bytes of each health record follow the structure used by other formats with key identification details such as animal ID, sire and dam ID, herd number, and calving date. After this section, each record can include up to 20 individual segments, with each segment representing a reported health event. These segments provide the standardized health code, the date of the event, and specific details relevant to that event.</a:t>
            </a:r>
          </a:p>
        </p:txBody>
      </p:sp>
      <p:sp>
        <p:nvSpPr>
          <p:cNvPr id="4" name="Slide Number Placeholder 3"/>
          <p:cNvSpPr>
            <a:spLocks noGrp="1"/>
          </p:cNvSpPr>
          <p:nvPr>
            <p:ph type="sldNum" sz="quarter" idx="5"/>
          </p:nvPr>
        </p:nvSpPr>
        <p:spPr/>
        <p:txBody>
          <a:bodyPr/>
          <a:lstStyle/>
          <a:p>
            <a:fld id="{0409AE19-7A03-4247-A9AD-25EEF61F9B64}" type="slidenum">
              <a:rPr lang="en-US" smtClean="0"/>
              <a:t>3</a:t>
            </a:fld>
            <a:endParaRPr lang="en-US"/>
          </a:p>
        </p:txBody>
      </p:sp>
    </p:spTree>
    <p:extLst>
      <p:ext uri="{BB962C8B-B14F-4D97-AF65-F5344CB8AC3E}">
        <p14:creationId xmlns:p14="http://schemas.microsoft.com/office/powerpoint/2010/main" val="2106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7606-E18F-B4FF-932D-346E7D2C7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3D2FF-F810-07A4-2067-62EF22E7D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73498-BD39-10A0-10F6-C8B8430EF5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0" dirty="0">
                <a:solidFill>
                  <a:srgbClr val="000000"/>
                </a:solidFill>
                <a:effectLst/>
                <a:latin typeface="+mn-lt"/>
                <a:ea typeface="Times New Roman" panose="02020603050405020304" pitchFamily="18" charset="0"/>
                <a:cs typeface="Times New Roman" panose="02020603050405020304" pitchFamily="18" charset="0"/>
              </a:rPr>
              <a:t>secondary objectives</a:t>
            </a:r>
            <a:r>
              <a:rPr lang="en-US" sz="1000" kern="0" dirty="0">
                <a:solidFill>
                  <a:srgbClr val="000000"/>
                </a:solidFill>
                <a:effectLst/>
                <a:latin typeface="+mn-lt"/>
                <a:ea typeface="Times New Roman" panose="02020603050405020304" pitchFamily="18" charset="0"/>
                <a:cs typeface="Times New Roman" panose="02020603050405020304" pitchFamily="18" charset="0"/>
              </a:rPr>
              <a:t> are to identify genetic markers associated with key health traits in dairy calves and their possible inclusion in genomic marker panel,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000000"/>
                </a:solidFill>
                <a:effectLst/>
                <a:latin typeface="+mn-lt"/>
                <a:ea typeface="Times New Roman" panose="02020603050405020304" pitchFamily="18" charset="0"/>
                <a:cs typeface="Times New Roman" panose="02020603050405020304" pitchFamily="18" charset="0"/>
              </a:rPr>
              <a:t>promote the adoption of genetic evaluation in breeding programs to improve calf health, and continuous improvement of genetic model and phenotypic data collection.</a:t>
            </a:r>
          </a:p>
        </p:txBody>
      </p:sp>
      <p:sp>
        <p:nvSpPr>
          <p:cNvPr id="4" name="Slide Number Placeholder 3">
            <a:extLst>
              <a:ext uri="{FF2B5EF4-FFF2-40B4-BE49-F238E27FC236}">
                <a16:creationId xmlns:a16="http://schemas.microsoft.com/office/drawing/2014/main" id="{4A86A28F-A7C0-E742-7615-5C82D23C2904}"/>
              </a:ext>
            </a:extLst>
          </p:cNvPr>
          <p:cNvSpPr>
            <a:spLocks noGrp="1"/>
          </p:cNvSpPr>
          <p:nvPr>
            <p:ph type="sldNum" sz="quarter" idx="5"/>
          </p:nvPr>
        </p:nvSpPr>
        <p:spPr/>
        <p:txBody>
          <a:bodyPr/>
          <a:lstStyle/>
          <a:p>
            <a:fld id="{0409AE19-7A03-4247-A9AD-25EEF61F9B64}" type="slidenum">
              <a:rPr lang="en-US" smtClean="0"/>
              <a:t>4</a:t>
            </a:fld>
            <a:endParaRPr lang="en-US"/>
          </a:p>
        </p:txBody>
      </p:sp>
    </p:spTree>
    <p:extLst>
      <p:ext uri="{BB962C8B-B14F-4D97-AF65-F5344CB8AC3E}">
        <p14:creationId xmlns:p14="http://schemas.microsoft.com/office/powerpoint/2010/main" val="308136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E0E0E"/>
                </a:solidFill>
                <a:effectLst/>
                <a:latin typeface="+mn-lt"/>
              </a:rPr>
              <a:t>Out of the many calf health events, only </a:t>
            </a:r>
            <a:r>
              <a:rPr lang="en-US" sz="1000" b="1" dirty="0">
                <a:solidFill>
                  <a:srgbClr val="0E0E0E"/>
                </a:solidFill>
                <a:effectLst/>
                <a:latin typeface="+mn-lt"/>
              </a:rPr>
              <a:t>diarrhea (DIAR)</a:t>
            </a:r>
            <a:r>
              <a:rPr lang="en-US" sz="1000" dirty="0">
                <a:solidFill>
                  <a:srgbClr val="0E0E0E"/>
                </a:solidFill>
                <a:effectLst/>
                <a:latin typeface="+mn-lt"/>
              </a:rPr>
              <a:t> and </a:t>
            </a:r>
            <a:r>
              <a:rPr lang="en-US" sz="1000" b="1" dirty="0">
                <a:solidFill>
                  <a:srgbClr val="0E0E0E"/>
                </a:solidFill>
                <a:effectLst/>
                <a:latin typeface="+mn-lt"/>
              </a:rPr>
              <a:t>respiratory problems (RESP)</a:t>
            </a:r>
            <a:r>
              <a:rPr lang="en-US" sz="1000" dirty="0">
                <a:solidFill>
                  <a:srgbClr val="0E0E0E"/>
                </a:solidFill>
                <a:effectLst/>
                <a:latin typeface="+mn-lt"/>
              </a:rPr>
              <a:t> have sufficient data. Therefore, our analysis focuses only on these two traits. Additionally, these traits are responsible for the majority of losses, in terms of calf mortality and economic impact.</a:t>
            </a:r>
          </a:p>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5</a:t>
            </a:fld>
            <a:endParaRPr lang="en-US"/>
          </a:p>
        </p:txBody>
      </p:sp>
    </p:spTree>
    <p:extLst>
      <p:ext uri="{BB962C8B-B14F-4D97-AF65-F5344CB8AC3E}">
        <p14:creationId xmlns:p14="http://schemas.microsoft.com/office/powerpoint/2010/main" val="4799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Producer recorded data are noisy, messy, and incomplete</a:t>
            </a:r>
          </a:p>
          <a:p>
            <a:r>
              <a:rPr lang="en-US" sz="1000" dirty="0">
                <a:effectLst/>
                <a:latin typeface="+mn-lt"/>
                <a:ea typeface="Aptos" panose="020B0004020202020204" pitchFamily="34" charset="0"/>
              </a:rPr>
              <a:t>To account for underreporting or data errors, disease incidence in each herd-year was required to exceed a minimum threshold of 1% and a fall below a maximum of 2 standard deviations above the mean disease incidence. </a:t>
            </a:r>
            <a:endParaRPr lang="en-US"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0409AE19-7A03-4247-A9AD-25EEF61F9B64}" type="slidenum">
              <a:rPr lang="en-US" smtClean="0"/>
              <a:t>6</a:t>
            </a:fld>
            <a:endParaRPr lang="en-US"/>
          </a:p>
        </p:txBody>
      </p:sp>
    </p:spTree>
    <p:extLst>
      <p:ext uri="{BB962C8B-B14F-4D97-AF65-F5344CB8AC3E}">
        <p14:creationId xmlns:p14="http://schemas.microsoft.com/office/powerpoint/2010/main" val="11560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F7AC-E17D-A69D-98A5-65076FA53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AADB1-9C36-1E9F-5FB3-D92FDA864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7A83D-01EC-FC8B-408F-62BB5D832537}"/>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862DC6E-2985-3935-6C66-D17F8CE5C441}"/>
              </a:ext>
            </a:extLst>
          </p:cNvPr>
          <p:cNvSpPr>
            <a:spLocks noGrp="1"/>
          </p:cNvSpPr>
          <p:nvPr>
            <p:ph type="sldNum" sz="quarter" idx="5"/>
          </p:nvPr>
        </p:nvSpPr>
        <p:spPr/>
        <p:txBody>
          <a:bodyPr/>
          <a:lstStyle/>
          <a:p>
            <a:fld id="{0409AE19-7A03-4247-A9AD-25EEF61F9B64}" type="slidenum">
              <a:rPr lang="en-US" smtClean="0"/>
              <a:t>7</a:t>
            </a:fld>
            <a:endParaRPr lang="en-US"/>
          </a:p>
        </p:txBody>
      </p:sp>
    </p:spTree>
    <p:extLst>
      <p:ext uri="{BB962C8B-B14F-4D97-AF65-F5344CB8AC3E}">
        <p14:creationId xmlns:p14="http://schemas.microsoft.com/office/powerpoint/2010/main" val="32908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44DE-CE91-5CFF-7AC9-73E634994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E95AA-6D75-2B50-4F15-FD22B9EA3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786AF-3387-F8BF-653B-93FDEF41686D}"/>
              </a:ext>
            </a:extLst>
          </p:cNvPr>
          <p:cNvSpPr>
            <a:spLocks noGrp="1"/>
          </p:cNvSpPr>
          <p:nvPr>
            <p:ph type="body" idx="1"/>
          </p:nvPr>
        </p:nvSpPr>
        <p:spPr/>
        <p:txBody>
          <a:bodyPr/>
          <a:lstStyle/>
          <a:p>
            <a:r>
              <a:rPr lang="en-US" sz="1000" b="0" dirty="0">
                <a:latin typeface="+mn-lt"/>
              </a:rPr>
              <a:t>Higher incidence of both diarrhea and respiratory problems in JE as compared to HO</a:t>
            </a:r>
          </a:p>
          <a:p>
            <a:r>
              <a:rPr lang="en-US" sz="1000" b="0" dirty="0">
                <a:effectLst/>
                <a:latin typeface="+mn-lt"/>
                <a:ea typeface="Aptos" panose="020B0004020202020204" pitchFamily="34" charset="0"/>
              </a:rPr>
              <a:t>** </a:t>
            </a:r>
            <a:r>
              <a:rPr lang="en-US" sz="1000" dirty="0">
                <a:effectLst/>
                <a:latin typeface="+mn-lt"/>
                <a:ea typeface="Aptos" panose="020B0004020202020204" pitchFamily="34" charset="0"/>
              </a:rPr>
              <a:t>JE have smaller body weights but greater surface area, resulting in higher metabolic rate, potentially influencing their resilience </a:t>
            </a:r>
            <a:r>
              <a:rPr lang="en-US" sz="1000" dirty="0">
                <a:solidFill>
                  <a:srgbClr val="0070C0"/>
                </a:solidFill>
                <a:effectLst/>
                <a:latin typeface="+mn-lt"/>
                <a:ea typeface="Aptos" panose="020B0004020202020204" pitchFamily="34" charset="0"/>
              </a:rPr>
              <a:t>(Kleiber, 1932; Quigley, 2012)</a:t>
            </a:r>
            <a:r>
              <a:rPr lang="en-US" sz="1000" dirty="0">
                <a:effectLst/>
                <a:latin typeface="+mn-lt"/>
                <a:ea typeface="Aptos" panose="020B0004020202020204" pitchFamily="34" charset="0"/>
              </a:rPr>
              <a:t>.</a:t>
            </a:r>
          </a:p>
          <a:p>
            <a:r>
              <a:rPr lang="en-US" sz="1000" dirty="0">
                <a:solidFill>
                  <a:srgbClr val="0070C0"/>
                </a:solidFill>
                <a:effectLst/>
                <a:latin typeface="+mn-lt"/>
                <a:ea typeface="Aptos" panose="020B0004020202020204" pitchFamily="34" charset="0"/>
              </a:rPr>
              <a:t>** Ballou (2012)</a:t>
            </a:r>
            <a:r>
              <a:rPr lang="en-US" sz="1000" dirty="0">
                <a:effectLst/>
                <a:latin typeface="+mn-lt"/>
                <a:ea typeface="Aptos" panose="020B0004020202020204" pitchFamily="34" charset="0"/>
              </a:rPr>
              <a:t> reported that peripheral blood mononuclear cells from JE calves produced lower levels of tumor necrosis factor-alpha (TNF-α) when stimulated, compared to HO calves.</a:t>
            </a:r>
            <a:r>
              <a:rPr lang="en-US" sz="1000" dirty="0">
                <a:effectLst/>
                <a:latin typeface="+mn-lt"/>
              </a:rPr>
              <a:t> Suggests breed related differences in immune function…</a:t>
            </a:r>
          </a:p>
          <a:p>
            <a:r>
              <a:rPr lang="en-US" sz="1000" b="0" dirty="0">
                <a:latin typeface="+mn-lt"/>
              </a:rPr>
              <a:t>Higher number calves in respiratory events as event is measured </a:t>
            </a:r>
            <a:r>
              <a:rPr lang="en-US" sz="1000" b="0" dirty="0" err="1">
                <a:latin typeface="+mn-lt"/>
              </a:rPr>
              <a:t>upto</a:t>
            </a:r>
            <a:r>
              <a:rPr lang="en-US" sz="1000" b="0" dirty="0">
                <a:latin typeface="+mn-lt"/>
              </a:rPr>
              <a:t> 365 days whereas diarrhea event is only measured till 60 days (more on next slide)</a:t>
            </a:r>
          </a:p>
        </p:txBody>
      </p:sp>
      <p:sp>
        <p:nvSpPr>
          <p:cNvPr id="4" name="Slide Number Placeholder 3">
            <a:extLst>
              <a:ext uri="{FF2B5EF4-FFF2-40B4-BE49-F238E27FC236}">
                <a16:creationId xmlns:a16="http://schemas.microsoft.com/office/drawing/2014/main" id="{B3C5B376-DFCD-B38B-6E2A-7213BC1A1CFE}"/>
              </a:ext>
            </a:extLst>
          </p:cNvPr>
          <p:cNvSpPr>
            <a:spLocks noGrp="1"/>
          </p:cNvSpPr>
          <p:nvPr>
            <p:ph type="sldNum" sz="quarter" idx="5"/>
          </p:nvPr>
        </p:nvSpPr>
        <p:spPr/>
        <p:txBody>
          <a:bodyPr/>
          <a:lstStyle/>
          <a:p>
            <a:fld id="{0409AE19-7A03-4247-A9AD-25EEF61F9B64}" type="slidenum">
              <a:rPr lang="en-US" smtClean="0"/>
              <a:t>8</a:t>
            </a:fld>
            <a:endParaRPr lang="en-US"/>
          </a:p>
        </p:txBody>
      </p:sp>
    </p:spTree>
    <p:extLst>
      <p:ext uri="{BB962C8B-B14F-4D97-AF65-F5344CB8AC3E}">
        <p14:creationId xmlns:p14="http://schemas.microsoft.com/office/powerpoint/2010/main" val="257662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B817-979B-B1D6-17F8-48FDC2C0C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BD65A-DED7-3B9A-B117-D38355025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18A4E-8F65-1B0C-5AA0-37FCAA4570D0}"/>
              </a:ext>
            </a:extLst>
          </p:cNvPr>
          <p:cNvSpPr>
            <a:spLocks noGrp="1"/>
          </p:cNvSpPr>
          <p:nvPr>
            <p:ph type="body" idx="1"/>
          </p:nvPr>
        </p:nvSpPr>
        <p:spPr/>
        <p:txBody>
          <a:bodyPr/>
          <a:lstStyle/>
          <a:p>
            <a:r>
              <a:rPr lang="en-US" sz="1000" dirty="0">
                <a:latin typeface="+mn-lt"/>
              </a:rPr>
              <a:t>Diarrhea events </a:t>
            </a:r>
            <a:r>
              <a:rPr lang="en-US" sz="1000" dirty="0" err="1">
                <a:latin typeface="+mn-lt"/>
              </a:rPr>
              <a:t>upto</a:t>
            </a:r>
            <a:r>
              <a:rPr lang="en-US" sz="1000" dirty="0">
                <a:latin typeface="+mn-lt"/>
              </a:rPr>
              <a:t> 60 days and respiratory events up to 365 days were used as phenotypes as it constitutes majority of cases. </a:t>
            </a:r>
          </a:p>
          <a:p>
            <a:r>
              <a:rPr lang="en-US" sz="1000" dirty="0">
                <a:latin typeface="+mn-lt"/>
              </a:rPr>
              <a:t>Median age for diarrhea 10 days and 68 days for respiratory problems</a:t>
            </a:r>
          </a:p>
          <a:p>
            <a:r>
              <a:rPr lang="en-US" sz="1000" dirty="0">
                <a:latin typeface="+mn-lt"/>
              </a:rPr>
              <a:t>Second spike in respiratory problem around 100 days (may be due to post-weaning stress)</a:t>
            </a:r>
          </a:p>
        </p:txBody>
      </p:sp>
      <p:sp>
        <p:nvSpPr>
          <p:cNvPr id="4" name="Slide Number Placeholder 3">
            <a:extLst>
              <a:ext uri="{FF2B5EF4-FFF2-40B4-BE49-F238E27FC236}">
                <a16:creationId xmlns:a16="http://schemas.microsoft.com/office/drawing/2014/main" id="{F6B36BB4-1A56-25B7-2949-9A95E6C11A37}"/>
              </a:ext>
            </a:extLst>
          </p:cNvPr>
          <p:cNvSpPr>
            <a:spLocks noGrp="1"/>
          </p:cNvSpPr>
          <p:nvPr>
            <p:ph type="sldNum" sz="quarter" idx="5"/>
          </p:nvPr>
        </p:nvSpPr>
        <p:spPr/>
        <p:txBody>
          <a:bodyPr/>
          <a:lstStyle/>
          <a:p>
            <a:fld id="{0409AE19-7A03-4247-A9AD-25EEF61F9B64}" type="slidenum">
              <a:rPr lang="en-US" smtClean="0"/>
              <a:t>9</a:t>
            </a:fld>
            <a:endParaRPr lang="en-US"/>
          </a:p>
        </p:txBody>
      </p:sp>
    </p:spTree>
    <p:extLst>
      <p:ext uri="{BB962C8B-B14F-4D97-AF65-F5344CB8AC3E}">
        <p14:creationId xmlns:p14="http://schemas.microsoft.com/office/powerpoint/2010/main" val="3826441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4C0013-BD3C-5ED3-91AC-C8F15EB5D23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A3FE6E-1091-B257-D514-FC2B0D5EAACF}"/>
              </a:ext>
            </a:extLst>
          </p:cNvPr>
          <p:cNvSpPr>
            <a:spLocks noGrp="1"/>
          </p:cNvSpPr>
          <p:nvPr>
            <p:ph type="ctrTitle" hasCustomPrompt="1"/>
          </p:nvPr>
        </p:nvSpPr>
        <p:spPr>
          <a:xfrm>
            <a:off x="827567" y="3283827"/>
            <a:ext cx="10536865" cy="1363108"/>
          </a:xfrm>
        </p:spPr>
        <p:txBody>
          <a:bodyPr anchor="ctr" anchorCtr="0">
            <a:normAutofit/>
          </a:bodyPr>
          <a:lstStyle>
            <a:lvl1pPr algn="ctr">
              <a:lnSpc>
                <a:spcPct val="90000"/>
              </a:lnSpc>
              <a:defRPr sz="6000" b="1">
                <a:solidFill>
                  <a:srgbClr val="26205E"/>
                </a:solidFill>
              </a:defRPr>
            </a:lvl1pPr>
          </a:lstStyle>
          <a:p>
            <a:r>
              <a:rPr lang="en-US" dirty="0"/>
              <a:t>Click to add Title</a:t>
            </a:r>
          </a:p>
        </p:txBody>
      </p:sp>
      <p:sp>
        <p:nvSpPr>
          <p:cNvPr id="6" name="Rectangle 5">
            <a:extLst>
              <a:ext uri="{FF2B5EF4-FFF2-40B4-BE49-F238E27FC236}">
                <a16:creationId xmlns:a16="http://schemas.microsoft.com/office/drawing/2014/main" id="{89086F85-6E23-2574-90F9-D53BABBD97E0}"/>
              </a:ext>
            </a:extLst>
          </p:cNvPr>
          <p:cNvSpPr/>
          <p:nvPr userDrawn="1"/>
        </p:nvSpPr>
        <p:spPr>
          <a:xfrm>
            <a:off x="4158491" y="930170"/>
            <a:ext cx="3793317" cy="1756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CC2468-9773-10C3-7E79-593CFD92E1B7}"/>
              </a:ext>
            </a:extLst>
          </p:cNvPr>
          <p:cNvPicPr>
            <a:picLocks noChangeAspect="1"/>
          </p:cNvPicPr>
          <p:nvPr userDrawn="1"/>
        </p:nvPicPr>
        <p:blipFill>
          <a:blip r:embed="rId3"/>
          <a:srcRect/>
          <a:stretch/>
        </p:blipFill>
        <p:spPr>
          <a:xfrm>
            <a:off x="4495529" y="1081373"/>
            <a:ext cx="3200942" cy="1405705"/>
          </a:xfrm>
          <a:prstGeom prst="rect">
            <a:avLst/>
          </a:prstGeom>
        </p:spPr>
      </p:pic>
      <p:sp>
        <p:nvSpPr>
          <p:cNvPr id="7" name="Slide Number Placeholder 5">
            <a:extLst>
              <a:ext uri="{FF2B5EF4-FFF2-40B4-BE49-F238E27FC236}">
                <a16:creationId xmlns:a16="http://schemas.microsoft.com/office/drawing/2014/main" id="{9C67E9F8-C69D-2DF9-1BFA-63EEF90670DD}"/>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tx1">
                    <a:tint val="82000"/>
                  </a:schemeClr>
                </a:solidFill>
                <a:latin typeface="Garamond" panose="02020404030301010803" pitchFamily="18" charset="0"/>
              </a:defRPr>
            </a:lvl1pPr>
          </a:lstStyle>
          <a:p>
            <a:fld id="{E550F8CE-6223-4241-882D-8C053F6794F3}" type="slidenum">
              <a:rPr lang="en-US" smtClean="0"/>
              <a:pPr/>
              <a:t>‹#›</a:t>
            </a:fld>
            <a:endParaRPr lang="en-US" dirty="0"/>
          </a:p>
        </p:txBody>
      </p:sp>
      <p:sp>
        <p:nvSpPr>
          <p:cNvPr id="8" name="Content Placeholder 2">
            <a:extLst>
              <a:ext uri="{FF2B5EF4-FFF2-40B4-BE49-F238E27FC236}">
                <a16:creationId xmlns:a16="http://schemas.microsoft.com/office/drawing/2014/main" id="{93042DC6-F96D-E1E8-8829-FA7511588EB4}"/>
              </a:ext>
            </a:extLst>
          </p:cNvPr>
          <p:cNvSpPr>
            <a:spLocks noGrp="1"/>
          </p:cNvSpPr>
          <p:nvPr>
            <p:ph idx="1" hasCustomPrompt="1"/>
          </p:nvPr>
        </p:nvSpPr>
        <p:spPr>
          <a:xfrm>
            <a:off x="827566" y="5181743"/>
            <a:ext cx="10536865" cy="589162"/>
          </a:xfrm>
        </p:spPr>
        <p:txBody>
          <a:bodyPr anchor="b" anchorCtr="1">
            <a:noAutofit/>
          </a:bodyPr>
          <a:lstStyle>
            <a:lvl1pPr marL="0" indent="0" algn="ctr">
              <a:buFontTx/>
              <a:buNone/>
              <a:defRPr sz="4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Click to add presenter name</a:t>
            </a:r>
          </a:p>
        </p:txBody>
      </p:sp>
      <p:sp>
        <p:nvSpPr>
          <p:cNvPr id="9" name="Content Placeholder 2">
            <a:extLst>
              <a:ext uri="{FF2B5EF4-FFF2-40B4-BE49-F238E27FC236}">
                <a16:creationId xmlns:a16="http://schemas.microsoft.com/office/drawing/2014/main" id="{014671F7-E8A8-5EC4-C8AD-29A13C6EEF31}"/>
              </a:ext>
            </a:extLst>
          </p:cNvPr>
          <p:cNvSpPr>
            <a:spLocks noGrp="1"/>
          </p:cNvSpPr>
          <p:nvPr>
            <p:ph idx="10" hasCustomPrompt="1"/>
          </p:nvPr>
        </p:nvSpPr>
        <p:spPr>
          <a:xfrm>
            <a:off x="827566" y="5726021"/>
            <a:ext cx="10536865" cy="534809"/>
          </a:xfrm>
        </p:spPr>
        <p:txBody>
          <a:bodyPr anchor="b" anchorCtr="1">
            <a:noAutofit/>
          </a:bodyPr>
          <a:lstStyle>
            <a:lvl1pPr marL="0" indent="0" algn="ctr">
              <a:buFontTx/>
              <a:buNone/>
              <a:defRPr sz="3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Event   |   Date</a:t>
            </a:r>
          </a:p>
        </p:txBody>
      </p:sp>
    </p:spTree>
    <p:extLst>
      <p:ext uri="{BB962C8B-B14F-4D97-AF65-F5344CB8AC3E}">
        <p14:creationId xmlns:p14="http://schemas.microsoft.com/office/powerpoint/2010/main" val="354775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F3093-F908-DA8E-E1A1-1262E9459D20}"/>
              </a:ext>
            </a:extLst>
          </p:cNvPr>
          <p:cNvPicPr>
            <a:picLocks noChangeAspect="1"/>
          </p:cNvPicPr>
          <p:nvPr userDrawn="1"/>
        </p:nvPicPr>
        <p:blipFill>
          <a:blip r:embed="rId2"/>
          <a:srcRect l="82292"/>
          <a:stretch/>
        </p:blipFill>
        <p:spPr>
          <a:xfrm>
            <a:off x="10061448" y="0"/>
            <a:ext cx="2130552" cy="6858000"/>
          </a:xfrm>
          <a:prstGeom prst="rect">
            <a:avLst/>
          </a:prstGeom>
        </p:spPr>
      </p:pic>
      <p:sp>
        <p:nvSpPr>
          <p:cNvPr id="12" name="Title 1">
            <a:extLst>
              <a:ext uri="{FF2B5EF4-FFF2-40B4-BE49-F238E27FC236}">
                <a16:creationId xmlns:a16="http://schemas.microsoft.com/office/drawing/2014/main" id="{7E9E688B-F046-28B9-F750-36FE66EAFD15}"/>
              </a:ext>
            </a:extLst>
          </p:cNvPr>
          <p:cNvSpPr>
            <a:spLocks noGrp="1"/>
          </p:cNvSpPr>
          <p:nvPr>
            <p:ph type="title"/>
          </p:nvPr>
        </p:nvSpPr>
        <p:spPr>
          <a:xfrm>
            <a:off x="596900" y="293482"/>
            <a:ext cx="92964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6281E7B4-5414-79CA-52C5-4AAE026D4420}"/>
              </a:ext>
            </a:extLst>
          </p:cNvPr>
          <p:cNvSpPr>
            <a:spLocks noGrp="1"/>
          </p:cNvSpPr>
          <p:nvPr>
            <p:ph idx="1"/>
          </p:nvPr>
        </p:nvSpPr>
        <p:spPr>
          <a:xfrm>
            <a:off x="596900" y="1854810"/>
            <a:ext cx="92964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AEC41A3A-552F-93DD-FAE1-A74A39D7CAE0}"/>
              </a:ext>
            </a:extLst>
          </p:cNvPr>
          <p:cNvCxnSpPr>
            <a:cxnSpLocks/>
          </p:cNvCxnSpPr>
          <p:nvPr userDrawn="1"/>
        </p:nvCxnSpPr>
        <p:spPr>
          <a:xfrm flipH="1">
            <a:off x="1320800" y="376422"/>
            <a:ext cx="10871200"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47AA259D-3BC5-46DB-C583-AED0716327AE}"/>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271687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F3093-F908-DA8E-E1A1-1262E9459D20}"/>
              </a:ext>
            </a:extLst>
          </p:cNvPr>
          <p:cNvPicPr>
            <a:picLocks noChangeAspect="1"/>
          </p:cNvPicPr>
          <p:nvPr userDrawn="1"/>
        </p:nvPicPr>
        <p:blipFill>
          <a:blip r:embed="rId2"/>
          <a:srcRect/>
          <a:stretch/>
        </p:blipFill>
        <p:spPr>
          <a:xfrm>
            <a:off x="-2" y="0"/>
            <a:ext cx="12192001" cy="6858000"/>
          </a:xfrm>
          <a:prstGeom prst="rect">
            <a:avLst/>
          </a:prstGeom>
        </p:spPr>
      </p:pic>
      <p:sp>
        <p:nvSpPr>
          <p:cNvPr id="9" name="Title 1">
            <a:extLst>
              <a:ext uri="{FF2B5EF4-FFF2-40B4-BE49-F238E27FC236}">
                <a16:creationId xmlns:a16="http://schemas.microsoft.com/office/drawing/2014/main" id="{6E2F6D87-4DA1-324F-1EF6-390F3A1C6E58}"/>
              </a:ext>
            </a:extLst>
          </p:cNvPr>
          <p:cNvSpPr>
            <a:spLocks noGrp="1"/>
          </p:cNvSpPr>
          <p:nvPr>
            <p:ph type="title"/>
          </p:nvPr>
        </p:nvSpPr>
        <p:spPr>
          <a:xfrm>
            <a:off x="596900" y="293482"/>
            <a:ext cx="109728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4FFFDFD-DB7B-DCAB-138B-E5AF8CEE77E4}"/>
              </a:ext>
            </a:extLst>
          </p:cNvPr>
          <p:cNvSpPr>
            <a:spLocks noGrp="1"/>
          </p:cNvSpPr>
          <p:nvPr>
            <p:ph idx="1"/>
          </p:nvPr>
        </p:nvSpPr>
        <p:spPr>
          <a:xfrm>
            <a:off x="596900" y="1854810"/>
            <a:ext cx="109728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A logo with red and blue letters&#10;&#10;Description automatically generated">
            <a:extLst>
              <a:ext uri="{FF2B5EF4-FFF2-40B4-BE49-F238E27FC236}">
                <a16:creationId xmlns:a16="http://schemas.microsoft.com/office/drawing/2014/main" id="{BE0007E2-37FB-2A38-C239-9104B047A3C1}"/>
              </a:ext>
            </a:extLst>
          </p:cNvPr>
          <p:cNvPicPr>
            <a:picLocks noChangeAspect="1"/>
          </p:cNvPicPr>
          <p:nvPr userDrawn="1"/>
        </p:nvPicPr>
        <p:blipFill>
          <a:blip r:embed="rId3"/>
          <a:stretch>
            <a:fillRect/>
          </a:stretch>
        </p:blipFill>
        <p:spPr>
          <a:xfrm>
            <a:off x="326066" y="6127774"/>
            <a:ext cx="1176731" cy="517388"/>
          </a:xfrm>
          <a:prstGeom prst="rect">
            <a:avLst/>
          </a:prstGeom>
        </p:spPr>
      </p:pic>
      <p:sp>
        <p:nvSpPr>
          <p:cNvPr id="14" name="Slide Number Placeholder 5">
            <a:extLst>
              <a:ext uri="{FF2B5EF4-FFF2-40B4-BE49-F238E27FC236}">
                <a16:creationId xmlns:a16="http://schemas.microsoft.com/office/drawing/2014/main" id="{CD3D452D-1C50-733F-BC89-BC1B1DD8194C}"/>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accent5">
                    <a:lumMod val="10000"/>
                  </a:schemeClr>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40613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NA 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F3093-F908-DA8E-E1A1-1262E9459D20}"/>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EB2DC65-4BCC-316D-E208-B9948256BABD}"/>
              </a:ext>
            </a:extLst>
          </p:cNvPr>
          <p:cNvSpPr/>
          <p:nvPr userDrawn="1"/>
        </p:nvSpPr>
        <p:spPr>
          <a:xfrm>
            <a:off x="230587" y="6033306"/>
            <a:ext cx="1383527" cy="698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3" name="Slide Number Placeholder 5">
            <a:extLst>
              <a:ext uri="{FF2B5EF4-FFF2-40B4-BE49-F238E27FC236}">
                <a16:creationId xmlns:a16="http://schemas.microsoft.com/office/drawing/2014/main" id="{C56B1E30-EB34-962D-AF5A-49AF80E639FB}"/>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
        <p:nvSpPr>
          <p:cNvPr id="3" name="Title 1">
            <a:extLst>
              <a:ext uri="{FF2B5EF4-FFF2-40B4-BE49-F238E27FC236}">
                <a16:creationId xmlns:a16="http://schemas.microsoft.com/office/drawing/2014/main" id="{73876DE7-D576-2946-431B-78078B2CAA1E}"/>
              </a:ext>
            </a:extLst>
          </p:cNvPr>
          <p:cNvSpPr>
            <a:spLocks noGrp="1"/>
          </p:cNvSpPr>
          <p:nvPr>
            <p:ph type="title"/>
          </p:nvPr>
        </p:nvSpPr>
        <p:spPr>
          <a:xfrm>
            <a:off x="596900" y="293482"/>
            <a:ext cx="10972800" cy="1561328"/>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0B6EC243-12E6-A69C-8600-7760688D6DD8}"/>
              </a:ext>
            </a:extLst>
          </p:cNvPr>
          <p:cNvSpPr>
            <a:spLocks noGrp="1"/>
          </p:cNvSpPr>
          <p:nvPr>
            <p:ph idx="1"/>
          </p:nvPr>
        </p:nvSpPr>
        <p:spPr>
          <a:xfrm>
            <a:off x="596900" y="1854810"/>
            <a:ext cx="10972800" cy="4158252"/>
          </a:xfrm>
        </p:spPr>
        <p:txBody>
          <a:bodyPr/>
          <a:lstStyle>
            <a:lvl1pPr>
              <a:buClr>
                <a:schemeClr val="accent1"/>
              </a:buClr>
              <a:defRPr>
                <a:solidFill>
                  <a:schemeClr val="bg1"/>
                </a:solidFill>
                <a:latin typeface="Garamond" panose="02020404030301010803" pitchFamily="18" charset="0"/>
                <a:cs typeface="Arial" panose="020B0604020202020204" pitchFamily="34" charset="0"/>
              </a:defRPr>
            </a:lvl1pPr>
            <a:lvl2pPr>
              <a:buClr>
                <a:schemeClr val="accent1"/>
              </a:buClr>
              <a:defRPr>
                <a:solidFill>
                  <a:schemeClr val="bg1"/>
                </a:solidFill>
                <a:latin typeface="Garamond" panose="02020404030301010803" pitchFamily="18" charset="0"/>
                <a:cs typeface="Arial" panose="020B0604020202020204" pitchFamily="34" charset="0"/>
              </a:defRPr>
            </a:lvl2pPr>
            <a:lvl3pPr>
              <a:buClr>
                <a:schemeClr val="accent1"/>
              </a:buClr>
              <a:defRPr>
                <a:solidFill>
                  <a:schemeClr val="bg1"/>
                </a:solidFill>
                <a:latin typeface="Garamond" panose="02020404030301010803" pitchFamily="18" charset="0"/>
                <a:cs typeface="Arial" panose="020B0604020202020204" pitchFamily="34" charset="0"/>
              </a:defRPr>
            </a:lvl3pPr>
            <a:lvl4pPr>
              <a:buClr>
                <a:schemeClr val="accent1"/>
              </a:buClr>
              <a:defRPr>
                <a:solidFill>
                  <a:schemeClr val="bg1"/>
                </a:solidFill>
                <a:latin typeface="Garamond" panose="02020404030301010803" pitchFamily="18" charset="0"/>
                <a:cs typeface="Arial" panose="020B0604020202020204" pitchFamily="34" charset="0"/>
              </a:defRPr>
            </a:lvl4pPr>
            <a:lvl5pPr>
              <a:buClr>
                <a:schemeClr val="accent1"/>
              </a:buClr>
              <a:defRPr>
                <a:solidFill>
                  <a:schemeClr val="bg1"/>
                </a:solidFill>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logo with red and blue letters&#10;&#10;Description automatically generated">
            <a:extLst>
              <a:ext uri="{FF2B5EF4-FFF2-40B4-BE49-F238E27FC236}">
                <a16:creationId xmlns:a16="http://schemas.microsoft.com/office/drawing/2014/main" id="{142CB21D-841F-FA3C-891B-B5DACA79D8BB}"/>
              </a:ext>
            </a:extLst>
          </p:cNvPr>
          <p:cNvPicPr>
            <a:picLocks noChangeAspect="1"/>
          </p:cNvPicPr>
          <p:nvPr userDrawn="1"/>
        </p:nvPicPr>
        <p:blipFill>
          <a:blip r:embed="rId3"/>
          <a:stretch>
            <a:fillRect/>
          </a:stretch>
        </p:blipFill>
        <p:spPr>
          <a:xfrm>
            <a:off x="326066" y="6127774"/>
            <a:ext cx="1176731" cy="517388"/>
          </a:xfrm>
          <a:prstGeom prst="rect">
            <a:avLst/>
          </a:prstGeom>
        </p:spPr>
      </p:pic>
    </p:spTree>
    <p:extLst>
      <p:ext uri="{BB962C8B-B14F-4D97-AF65-F5344CB8AC3E}">
        <p14:creationId xmlns:p14="http://schemas.microsoft.com/office/powerpoint/2010/main" val="206189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4C0013-BD3C-5ED3-91AC-C8F15EB5D23A}"/>
              </a:ext>
            </a:extLst>
          </p:cNvPr>
          <p:cNvPicPr>
            <a:picLocks noChangeAspect="1"/>
          </p:cNvPicPr>
          <p:nvPr userDrawn="1"/>
        </p:nvPicPr>
        <p:blipFill>
          <a:blip r:embed="rId2"/>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BC66E6-68FB-5B0B-C4C4-928BA3A2435E}"/>
              </a:ext>
            </a:extLst>
          </p:cNvPr>
          <p:cNvSpPr/>
          <p:nvPr userDrawn="1"/>
        </p:nvSpPr>
        <p:spPr>
          <a:xfrm>
            <a:off x="3455581" y="2121195"/>
            <a:ext cx="5280837" cy="26156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C9903B0-B744-F1F7-4075-4E5D45171C84}"/>
              </a:ext>
            </a:extLst>
          </p:cNvPr>
          <p:cNvPicPr>
            <a:picLocks noChangeAspect="1"/>
          </p:cNvPicPr>
          <p:nvPr userDrawn="1"/>
        </p:nvPicPr>
        <p:blipFill>
          <a:blip r:embed="rId3"/>
          <a:srcRect/>
          <a:stretch/>
        </p:blipFill>
        <p:spPr>
          <a:xfrm>
            <a:off x="3776531" y="2410397"/>
            <a:ext cx="4638937" cy="2037205"/>
          </a:xfrm>
          <a:prstGeom prst="rect">
            <a:avLst/>
          </a:prstGeom>
        </p:spPr>
      </p:pic>
    </p:spTree>
    <p:extLst>
      <p:ext uri="{BB962C8B-B14F-4D97-AF65-F5344CB8AC3E}">
        <p14:creationId xmlns:p14="http://schemas.microsoft.com/office/powerpoint/2010/main" val="786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4C0013-BD3C-5ED3-91AC-C8F15EB5D23A}"/>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B7FFE65-E63E-891D-EAD0-AEC7F1636E22}"/>
              </a:ext>
            </a:extLst>
          </p:cNvPr>
          <p:cNvPicPr>
            <a:picLocks noChangeAspect="1"/>
          </p:cNvPicPr>
          <p:nvPr userDrawn="1"/>
        </p:nvPicPr>
        <p:blipFill>
          <a:blip r:embed="rId3"/>
          <a:srcRect/>
          <a:stretch/>
        </p:blipFill>
        <p:spPr>
          <a:xfrm>
            <a:off x="3776531" y="2410397"/>
            <a:ext cx="4638937" cy="2037205"/>
          </a:xfrm>
          <a:prstGeom prst="rect">
            <a:avLst/>
          </a:prstGeom>
        </p:spPr>
      </p:pic>
    </p:spTree>
    <p:extLst>
      <p:ext uri="{BB962C8B-B14F-4D97-AF65-F5344CB8AC3E}">
        <p14:creationId xmlns:p14="http://schemas.microsoft.com/office/powerpoint/2010/main" val="63580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ER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4C0013-BD3C-5ED3-91AC-C8F15EB5D23A}"/>
              </a:ext>
            </a:extLst>
          </p:cNvPr>
          <p:cNvPicPr>
            <a:picLocks noChangeAspect="1"/>
          </p:cNvPicPr>
          <p:nvPr userDrawn="1"/>
        </p:nvPicPr>
        <p:blipFill>
          <a:blip r:embed="rId2"/>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A1928F5-41ED-78BF-9DBD-FC0CDA792B7F}"/>
              </a:ext>
            </a:extLst>
          </p:cNvPr>
          <p:cNvSpPr/>
          <p:nvPr userDrawn="1"/>
        </p:nvSpPr>
        <p:spPr>
          <a:xfrm>
            <a:off x="3455581" y="2121195"/>
            <a:ext cx="5280837" cy="26156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D27874-2018-EAC0-FF20-4174A7DBCB74}"/>
              </a:ext>
            </a:extLst>
          </p:cNvPr>
          <p:cNvPicPr>
            <a:picLocks noChangeAspect="1"/>
          </p:cNvPicPr>
          <p:nvPr userDrawn="1"/>
        </p:nvPicPr>
        <p:blipFill>
          <a:blip r:embed="rId3"/>
          <a:srcRect/>
          <a:stretch/>
        </p:blipFill>
        <p:spPr>
          <a:xfrm>
            <a:off x="3776531" y="2410397"/>
            <a:ext cx="4638937" cy="2037205"/>
          </a:xfrm>
          <a:prstGeom prst="rect">
            <a:avLst/>
          </a:prstGeom>
        </p:spPr>
      </p:pic>
    </p:spTree>
    <p:extLst>
      <p:ext uri="{BB962C8B-B14F-4D97-AF65-F5344CB8AC3E}">
        <p14:creationId xmlns:p14="http://schemas.microsoft.com/office/powerpoint/2010/main" val="393239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OGO">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0B6C659-EC79-25B4-AF09-4D7CA7DA3C84}"/>
              </a:ext>
            </a:extLst>
          </p:cNvPr>
          <p:cNvSpPr>
            <a:spLocks noGrp="1"/>
          </p:cNvSpPr>
          <p:nvPr>
            <p:ph type="sldNum" sz="quarter" idx="4"/>
          </p:nvPr>
        </p:nvSpPr>
        <p:spPr>
          <a:xfrm>
            <a:off x="9144000" y="6310312"/>
            <a:ext cx="2743200" cy="365125"/>
          </a:xfrm>
          <a:prstGeom prst="rect">
            <a:avLst/>
          </a:prstGeom>
        </p:spPr>
        <p:txBody>
          <a:bodyPr vert="horz" lIns="91440" tIns="45720" rIns="91440" bIns="45720" rtlCol="0" anchor="ctr"/>
          <a:lstStyle>
            <a:lvl1pPr algn="r">
              <a:defRPr sz="1400" b="1">
                <a:solidFill>
                  <a:schemeClr val="accent5">
                    <a:lumMod val="10000"/>
                  </a:schemeClr>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2059261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4670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2"/>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341120"/>
            <a:ext cx="11216640" cy="4876801"/>
          </a:xfrm>
        </p:spPr>
        <p:txBody>
          <a:bodyPr/>
          <a:lstStyle>
            <a:lvl1pPr>
              <a:lnSpc>
                <a:spcPts val="3600"/>
              </a:lnSpc>
              <a:spcAft>
                <a:spcPts val="1600"/>
              </a:spcAft>
              <a:defRPr sz="3200"/>
            </a:lvl1pPr>
            <a:lvl2pPr>
              <a:lnSpc>
                <a:spcPts val="3600"/>
              </a:lnSpc>
              <a:spcAft>
                <a:spcPts val="1600"/>
              </a:spcAft>
              <a:defRPr sz="3200"/>
            </a:lvl2pPr>
            <a:lvl3pPr>
              <a:lnSpc>
                <a:spcPts val="3600"/>
              </a:lnSpc>
              <a:spcAft>
                <a:spcPts val="1600"/>
              </a:spcAft>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678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4E3A0-9CBB-8B14-85CA-584EF106A36F}"/>
              </a:ext>
            </a:extLst>
          </p:cNvPr>
          <p:cNvPicPr>
            <a:picLocks noChangeAspect="1"/>
          </p:cNvPicPr>
          <p:nvPr userDrawn="1"/>
        </p:nvPicPr>
        <p:blipFill>
          <a:blip r:embed="rId2"/>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9A68959-5EC3-1879-2580-69D0E211E70D}"/>
              </a:ext>
            </a:extLst>
          </p:cNvPr>
          <p:cNvSpPr/>
          <p:nvPr userDrawn="1"/>
        </p:nvSpPr>
        <p:spPr>
          <a:xfrm>
            <a:off x="4158491" y="930170"/>
            <a:ext cx="3793317" cy="1756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A915BF-7786-15B8-1843-B6EE10080466}"/>
              </a:ext>
            </a:extLst>
          </p:cNvPr>
          <p:cNvPicPr>
            <a:picLocks noChangeAspect="1"/>
          </p:cNvPicPr>
          <p:nvPr userDrawn="1"/>
        </p:nvPicPr>
        <p:blipFill>
          <a:blip r:embed="rId3"/>
          <a:srcRect/>
          <a:stretch/>
        </p:blipFill>
        <p:spPr>
          <a:xfrm>
            <a:off x="4495529" y="1081373"/>
            <a:ext cx="3200942" cy="1405705"/>
          </a:xfrm>
          <a:prstGeom prst="rect">
            <a:avLst/>
          </a:prstGeom>
        </p:spPr>
      </p:pic>
      <p:sp>
        <p:nvSpPr>
          <p:cNvPr id="8" name="Slide Number Placeholder 5">
            <a:extLst>
              <a:ext uri="{FF2B5EF4-FFF2-40B4-BE49-F238E27FC236}">
                <a16:creationId xmlns:a16="http://schemas.microsoft.com/office/drawing/2014/main" id="{44CE0082-00DA-A956-331F-9DFEA9A5C55A}"/>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tx1">
                    <a:tint val="82000"/>
                  </a:schemeClr>
                </a:solidFill>
                <a:latin typeface="Garamond" panose="02020404030301010803" pitchFamily="18" charset="0"/>
              </a:defRPr>
            </a:lvl1pPr>
          </a:lstStyle>
          <a:p>
            <a:fld id="{E550F8CE-6223-4241-882D-8C053F6794F3}" type="slidenum">
              <a:rPr lang="en-US" smtClean="0"/>
              <a:pPr/>
              <a:t>‹#›</a:t>
            </a:fld>
            <a:endParaRPr lang="en-US" dirty="0"/>
          </a:p>
        </p:txBody>
      </p:sp>
      <p:sp>
        <p:nvSpPr>
          <p:cNvPr id="11" name="Title 1">
            <a:extLst>
              <a:ext uri="{FF2B5EF4-FFF2-40B4-BE49-F238E27FC236}">
                <a16:creationId xmlns:a16="http://schemas.microsoft.com/office/drawing/2014/main" id="{C68EF58B-04A6-69BE-51EA-7EB2C3BB2ECE}"/>
              </a:ext>
            </a:extLst>
          </p:cNvPr>
          <p:cNvSpPr>
            <a:spLocks noGrp="1"/>
          </p:cNvSpPr>
          <p:nvPr>
            <p:ph type="ctrTitle" hasCustomPrompt="1"/>
          </p:nvPr>
        </p:nvSpPr>
        <p:spPr>
          <a:xfrm>
            <a:off x="827567" y="3262561"/>
            <a:ext cx="10536865" cy="1363108"/>
          </a:xfrm>
        </p:spPr>
        <p:txBody>
          <a:bodyPr anchor="ctr" anchorCtr="0">
            <a:normAutofit/>
          </a:bodyPr>
          <a:lstStyle>
            <a:lvl1pPr algn="ctr">
              <a:lnSpc>
                <a:spcPct val="90000"/>
              </a:lnSpc>
              <a:defRPr sz="6000" b="1">
                <a:solidFill>
                  <a:srgbClr val="25205E"/>
                </a:solidFill>
              </a:defRPr>
            </a:lvl1pPr>
          </a:lstStyle>
          <a:p>
            <a:r>
              <a:rPr lang="en-US" dirty="0"/>
              <a:t>Click to add Title</a:t>
            </a:r>
          </a:p>
        </p:txBody>
      </p:sp>
      <p:sp>
        <p:nvSpPr>
          <p:cNvPr id="12" name="Content Placeholder 2">
            <a:extLst>
              <a:ext uri="{FF2B5EF4-FFF2-40B4-BE49-F238E27FC236}">
                <a16:creationId xmlns:a16="http://schemas.microsoft.com/office/drawing/2014/main" id="{5CFE8DAC-28B7-BAD8-AEC4-34D6E370789C}"/>
              </a:ext>
            </a:extLst>
          </p:cNvPr>
          <p:cNvSpPr>
            <a:spLocks noGrp="1"/>
          </p:cNvSpPr>
          <p:nvPr>
            <p:ph idx="1" hasCustomPrompt="1"/>
          </p:nvPr>
        </p:nvSpPr>
        <p:spPr>
          <a:xfrm>
            <a:off x="827566" y="5160477"/>
            <a:ext cx="10536865" cy="589162"/>
          </a:xfrm>
        </p:spPr>
        <p:txBody>
          <a:bodyPr anchor="b" anchorCtr="1">
            <a:noAutofit/>
          </a:bodyPr>
          <a:lstStyle>
            <a:lvl1pPr marL="0" indent="0" algn="ctr">
              <a:buFontTx/>
              <a:buNone/>
              <a:defRPr sz="4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Click to add presenter name</a:t>
            </a:r>
          </a:p>
        </p:txBody>
      </p:sp>
      <p:sp>
        <p:nvSpPr>
          <p:cNvPr id="13" name="Content Placeholder 2">
            <a:extLst>
              <a:ext uri="{FF2B5EF4-FFF2-40B4-BE49-F238E27FC236}">
                <a16:creationId xmlns:a16="http://schemas.microsoft.com/office/drawing/2014/main" id="{ADA6CC9C-CE37-07DD-7662-C0891B82E41D}"/>
              </a:ext>
            </a:extLst>
          </p:cNvPr>
          <p:cNvSpPr>
            <a:spLocks noGrp="1"/>
          </p:cNvSpPr>
          <p:nvPr>
            <p:ph idx="10" hasCustomPrompt="1"/>
          </p:nvPr>
        </p:nvSpPr>
        <p:spPr>
          <a:xfrm>
            <a:off x="827566" y="5747287"/>
            <a:ext cx="10536865" cy="534809"/>
          </a:xfrm>
        </p:spPr>
        <p:txBody>
          <a:bodyPr anchor="b" anchorCtr="1">
            <a:noAutofit/>
          </a:bodyPr>
          <a:lstStyle>
            <a:lvl1pPr marL="0" indent="0" algn="ctr">
              <a:buFontTx/>
              <a:buNone/>
              <a:defRPr sz="3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Event   |   Date</a:t>
            </a:r>
          </a:p>
        </p:txBody>
      </p:sp>
    </p:spTree>
    <p:extLst>
      <p:ext uri="{BB962C8B-B14F-4D97-AF65-F5344CB8AC3E}">
        <p14:creationId xmlns:p14="http://schemas.microsoft.com/office/powerpoint/2010/main" val="172832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F1D89-1FD1-217B-901D-3A1130AFB17D}"/>
              </a:ext>
            </a:extLst>
          </p:cNvPr>
          <p:cNvPicPr>
            <a:picLocks noChangeAspect="1"/>
          </p:cNvPicPr>
          <p:nvPr userDrawn="1"/>
        </p:nvPicPr>
        <p:blipFill>
          <a:blip r:embed="rId2"/>
          <a:srcRect t="7986"/>
          <a:stretch/>
        </p:blipFill>
        <p:spPr>
          <a:xfrm>
            <a:off x="-2" y="547688"/>
            <a:ext cx="12192001" cy="6310312"/>
          </a:xfrm>
          <a:prstGeom prst="rect">
            <a:avLst/>
          </a:prstGeom>
        </p:spPr>
      </p:pic>
      <p:sp>
        <p:nvSpPr>
          <p:cNvPr id="2" name="Title 1">
            <a:extLst>
              <a:ext uri="{FF2B5EF4-FFF2-40B4-BE49-F238E27FC236}">
                <a16:creationId xmlns:a16="http://schemas.microsoft.com/office/drawing/2014/main" id="{E3A3FE6E-1091-B257-D514-FC2B0D5EAACF}"/>
              </a:ext>
            </a:extLst>
          </p:cNvPr>
          <p:cNvSpPr>
            <a:spLocks noGrp="1"/>
          </p:cNvSpPr>
          <p:nvPr>
            <p:ph type="ctrTitle" hasCustomPrompt="1"/>
          </p:nvPr>
        </p:nvSpPr>
        <p:spPr>
          <a:xfrm>
            <a:off x="786715" y="2190896"/>
            <a:ext cx="10536865" cy="2399191"/>
          </a:xfrm>
          <a:ln>
            <a:noFill/>
          </a:ln>
        </p:spPr>
        <p:txBody>
          <a:bodyPr anchor="ctr" anchorCtr="0">
            <a:normAutofit/>
          </a:bodyPr>
          <a:lstStyle>
            <a:lvl1pPr algn="ctr">
              <a:lnSpc>
                <a:spcPct val="90000"/>
              </a:lnSpc>
              <a:defRPr sz="6000" b="1">
                <a:solidFill>
                  <a:srgbClr val="25205E"/>
                </a:solidFill>
              </a:defRPr>
            </a:lvl1pPr>
          </a:lstStyle>
          <a:p>
            <a:r>
              <a:rPr lang="en-US" dirty="0"/>
              <a:t>Click to add Title</a:t>
            </a:r>
          </a:p>
        </p:txBody>
      </p:sp>
      <p:pic>
        <p:nvPicPr>
          <p:cNvPr id="5" name="Picture 4">
            <a:extLst>
              <a:ext uri="{FF2B5EF4-FFF2-40B4-BE49-F238E27FC236}">
                <a16:creationId xmlns:a16="http://schemas.microsoft.com/office/drawing/2014/main" id="{60CC2468-9773-10C3-7E79-593CFD92E1B7}"/>
              </a:ext>
            </a:extLst>
          </p:cNvPr>
          <p:cNvPicPr>
            <a:picLocks noChangeAspect="1"/>
          </p:cNvPicPr>
          <p:nvPr userDrawn="1"/>
        </p:nvPicPr>
        <p:blipFill>
          <a:blip r:embed="rId3"/>
          <a:srcRect/>
          <a:stretch/>
        </p:blipFill>
        <p:spPr>
          <a:xfrm>
            <a:off x="4762271" y="651605"/>
            <a:ext cx="2585755" cy="1135543"/>
          </a:xfrm>
          <a:prstGeom prst="rect">
            <a:avLst/>
          </a:prstGeom>
        </p:spPr>
      </p:pic>
      <p:sp>
        <p:nvSpPr>
          <p:cNvPr id="7" name="Slide Number Placeholder 5">
            <a:extLst>
              <a:ext uri="{FF2B5EF4-FFF2-40B4-BE49-F238E27FC236}">
                <a16:creationId xmlns:a16="http://schemas.microsoft.com/office/drawing/2014/main" id="{9C67E9F8-C69D-2DF9-1BFA-63EEF90670DD}"/>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tx1">
                    <a:tint val="82000"/>
                  </a:schemeClr>
                </a:solidFill>
                <a:latin typeface="Garamond" panose="02020404030301010803" pitchFamily="18" charset="0"/>
              </a:defRPr>
            </a:lvl1pPr>
          </a:lstStyle>
          <a:p>
            <a:fld id="{E550F8CE-6223-4241-882D-8C053F6794F3}" type="slidenum">
              <a:rPr lang="en-US" smtClean="0"/>
              <a:pPr/>
              <a:t>‹#›</a:t>
            </a:fld>
            <a:endParaRPr lang="en-US" dirty="0"/>
          </a:p>
        </p:txBody>
      </p:sp>
      <p:sp>
        <p:nvSpPr>
          <p:cNvPr id="8" name="Content Placeholder 2">
            <a:extLst>
              <a:ext uri="{FF2B5EF4-FFF2-40B4-BE49-F238E27FC236}">
                <a16:creationId xmlns:a16="http://schemas.microsoft.com/office/drawing/2014/main" id="{93042DC6-F96D-E1E8-8829-FA7511588EB4}"/>
              </a:ext>
            </a:extLst>
          </p:cNvPr>
          <p:cNvSpPr>
            <a:spLocks noGrp="1"/>
          </p:cNvSpPr>
          <p:nvPr>
            <p:ph idx="1" hasCustomPrompt="1"/>
          </p:nvPr>
        </p:nvSpPr>
        <p:spPr>
          <a:xfrm>
            <a:off x="786714" y="4890970"/>
            <a:ext cx="10536865" cy="589162"/>
          </a:xfrm>
        </p:spPr>
        <p:txBody>
          <a:bodyPr anchor="b" anchorCtr="1">
            <a:noAutofit/>
          </a:bodyPr>
          <a:lstStyle>
            <a:lvl1pPr marL="0" indent="0" algn="ctr">
              <a:buFontTx/>
              <a:buNone/>
              <a:defRPr sz="4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Click to add presenter name</a:t>
            </a:r>
          </a:p>
        </p:txBody>
      </p:sp>
      <p:sp>
        <p:nvSpPr>
          <p:cNvPr id="9" name="Content Placeholder 2">
            <a:extLst>
              <a:ext uri="{FF2B5EF4-FFF2-40B4-BE49-F238E27FC236}">
                <a16:creationId xmlns:a16="http://schemas.microsoft.com/office/drawing/2014/main" id="{014671F7-E8A8-5EC4-C8AD-29A13C6EEF31}"/>
              </a:ext>
            </a:extLst>
          </p:cNvPr>
          <p:cNvSpPr>
            <a:spLocks noGrp="1"/>
          </p:cNvSpPr>
          <p:nvPr>
            <p:ph idx="10" hasCustomPrompt="1"/>
          </p:nvPr>
        </p:nvSpPr>
        <p:spPr>
          <a:xfrm>
            <a:off x="786713" y="5433368"/>
            <a:ext cx="10536865" cy="534809"/>
          </a:xfrm>
        </p:spPr>
        <p:txBody>
          <a:bodyPr anchor="b" anchorCtr="1">
            <a:noAutofit/>
          </a:bodyPr>
          <a:lstStyle>
            <a:lvl1pPr marL="0" indent="0" algn="ctr">
              <a:buFontTx/>
              <a:buNone/>
              <a:defRPr sz="3000" b="1">
                <a:solidFill>
                  <a:schemeClr val="tx1"/>
                </a:solidFill>
                <a:latin typeface="Garamond" panose="02020404030301010803" pitchFamily="18" charset="0"/>
                <a:cs typeface="Arial" panose="020B0604020202020204" pitchFamily="34" charset="0"/>
              </a:defRPr>
            </a:lvl1pPr>
            <a:lvl2pPr marL="457200" indent="0" algn="ctr">
              <a:buFontTx/>
              <a:buNone/>
              <a:defRPr sz="4800" b="1">
                <a:solidFill>
                  <a:schemeClr val="tx1"/>
                </a:solidFill>
                <a:latin typeface="Garamond" panose="02020404030301010803" pitchFamily="18" charset="0"/>
                <a:cs typeface="Arial" panose="020B0604020202020204" pitchFamily="34" charset="0"/>
              </a:defRPr>
            </a:lvl2pPr>
            <a:lvl3pPr marL="914400" indent="0" algn="ctr">
              <a:buFontTx/>
              <a:buNone/>
              <a:defRPr sz="4800" b="1">
                <a:solidFill>
                  <a:schemeClr val="tx1"/>
                </a:solidFill>
                <a:latin typeface="Garamond" panose="02020404030301010803" pitchFamily="18" charset="0"/>
                <a:cs typeface="Arial" panose="020B0604020202020204" pitchFamily="34" charset="0"/>
              </a:defRPr>
            </a:lvl3pPr>
            <a:lvl4pPr marL="1371600" indent="0" algn="ctr">
              <a:buFontTx/>
              <a:buNone/>
              <a:defRPr sz="4800" b="1">
                <a:solidFill>
                  <a:schemeClr val="tx1"/>
                </a:solidFill>
                <a:latin typeface="Garamond" panose="02020404030301010803" pitchFamily="18" charset="0"/>
                <a:cs typeface="Arial" panose="020B0604020202020204" pitchFamily="34" charset="0"/>
              </a:defRPr>
            </a:lvl4pPr>
            <a:lvl5pPr marL="1828800" indent="0" algn="ctr">
              <a:buFontTx/>
              <a:buNone/>
              <a:defRPr sz="4800" b="1">
                <a:solidFill>
                  <a:schemeClr val="tx1"/>
                </a:solidFill>
                <a:latin typeface="Garamond" panose="02020404030301010803" pitchFamily="18" charset="0"/>
                <a:cs typeface="Arial" panose="020B0604020202020204" pitchFamily="34" charset="0"/>
              </a:defRPr>
            </a:lvl5pPr>
          </a:lstStyle>
          <a:p>
            <a:pPr lvl="0"/>
            <a:r>
              <a:rPr lang="en-US" dirty="0"/>
              <a:t>Event   |   Date</a:t>
            </a:r>
          </a:p>
        </p:txBody>
      </p:sp>
      <p:cxnSp>
        <p:nvCxnSpPr>
          <p:cNvPr id="11" name="Straight Connector 10">
            <a:extLst>
              <a:ext uri="{FF2B5EF4-FFF2-40B4-BE49-F238E27FC236}">
                <a16:creationId xmlns:a16="http://schemas.microsoft.com/office/drawing/2014/main" id="{1F69F87A-BDBF-5336-C899-42E3D5A697D2}"/>
              </a:ext>
            </a:extLst>
          </p:cNvPr>
          <p:cNvCxnSpPr>
            <a:cxnSpLocks/>
          </p:cNvCxnSpPr>
          <p:nvPr userDrawn="1"/>
        </p:nvCxnSpPr>
        <p:spPr>
          <a:xfrm>
            <a:off x="7940298" y="1215655"/>
            <a:ext cx="3383280" cy="0"/>
          </a:xfrm>
          <a:prstGeom prst="line">
            <a:avLst/>
          </a:prstGeom>
          <a:ln w="762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3071363-B30F-E023-D58B-DFEC927B3BBE}"/>
              </a:ext>
            </a:extLst>
          </p:cNvPr>
          <p:cNvCxnSpPr>
            <a:cxnSpLocks/>
          </p:cNvCxnSpPr>
          <p:nvPr userDrawn="1"/>
        </p:nvCxnSpPr>
        <p:spPr>
          <a:xfrm>
            <a:off x="775211" y="1215655"/>
            <a:ext cx="3383280" cy="0"/>
          </a:xfrm>
          <a:prstGeom prst="line">
            <a:avLst/>
          </a:prstGeom>
          <a:ln w="76200">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6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40EC-ADB1-D072-D11C-4684E4B63568}"/>
              </a:ext>
            </a:extLst>
          </p:cNvPr>
          <p:cNvSpPr>
            <a:spLocks noGrp="1"/>
          </p:cNvSpPr>
          <p:nvPr>
            <p:ph type="title" hasCustomPrompt="1"/>
          </p:nvPr>
        </p:nvSpPr>
        <p:spPr>
          <a:xfrm>
            <a:off x="5582093" y="1509823"/>
            <a:ext cx="6177514" cy="2679404"/>
          </a:xfrm>
        </p:spPr>
        <p:txBody>
          <a:bodyPr anchor="b" anchorCtr="0">
            <a:noAutofit/>
          </a:bodyPr>
          <a:lstStyle>
            <a:lvl1pPr>
              <a:defRPr sz="6000" b="1">
                <a:solidFill>
                  <a:srgbClr val="071D49"/>
                </a:solidFill>
                <a:latin typeface="+mj-lt"/>
              </a:defRPr>
            </a:lvl1pPr>
          </a:lstStyle>
          <a:p>
            <a:r>
              <a:rPr lang="en-US" dirty="0"/>
              <a:t>Click to edit section title</a:t>
            </a:r>
          </a:p>
        </p:txBody>
      </p:sp>
      <p:sp>
        <p:nvSpPr>
          <p:cNvPr id="3" name="Slide Number Placeholder 2">
            <a:extLst>
              <a:ext uri="{FF2B5EF4-FFF2-40B4-BE49-F238E27FC236}">
                <a16:creationId xmlns:a16="http://schemas.microsoft.com/office/drawing/2014/main" id="{0CDA6B5D-88FD-35D7-F941-024EB6FB0E90}"/>
              </a:ext>
            </a:extLst>
          </p:cNvPr>
          <p:cNvSpPr>
            <a:spLocks noGrp="1"/>
          </p:cNvSpPr>
          <p:nvPr>
            <p:ph type="sldNum" sz="quarter" idx="10"/>
          </p:nvPr>
        </p:nvSpPr>
        <p:spPr/>
        <p:txBody>
          <a:bodyPr/>
          <a:lstStyle/>
          <a:p>
            <a:fld id="{E550F8CE-6223-4241-882D-8C053F6794F3}" type="slidenum">
              <a:rPr lang="en-US" smtClean="0"/>
              <a:pPr/>
              <a:t>‹#›</a:t>
            </a:fld>
            <a:endParaRPr lang="en-US" dirty="0"/>
          </a:p>
        </p:txBody>
      </p:sp>
      <p:pic>
        <p:nvPicPr>
          <p:cNvPr id="4" name="Picture 3">
            <a:extLst>
              <a:ext uri="{FF2B5EF4-FFF2-40B4-BE49-F238E27FC236}">
                <a16:creationId xmlns:a16="http://schemas.microsoft.com/office/drawing/2014/main" id="{1478AA67-DC29-18E2-11F6-2E23C8255451}"/>
              </a:ext>
            </a:extLst>
          </p:cNvPr>
          <p:cNvPicPr>
            <a:picLocks noChangeAspect="1"/>
          </p:cNvPicPr>
          <p:nvPr userDrawn="1"/>
        </p:nvPicPr>
        <p:blipFill>
          <a:blip r:embed="rId2"/>
          <a:srcRect r="57442"/>
          <a:stretch/>
        </p:blipFill>
        <p:spPr>
          <a:xfrm>
            <a:off x="0" y="0"/>
            <a:ext cx="5188688" cy="6858000"/>
          </a:xfrm>
          <a:prstGeom prst="rect">
            <a:avLst/>
          </a:prstGeom>
        </p:spPr>
      </p:pic>
      <p:sp>
        <p:nvSpPr>
          <p:cNvPr id="5" name="Rectangle 4">
            <a:extLst>
              <a:ext uri="{FF2B5EF4-FFF2-40B4-BE49-F238E27FC236}">
                <a16:creationId xmlns:a16="http://schemas.microsoft.com/office/drawing/2014/main" id="{34CD2E7C-3333-7E5A-4405-B10D9C2E6CBE}"/>
              </a:ext>
            </a:extLst>
          </p:cNvPr>
          <p:cNvSpPr/>
          <p:nvPr userDrawn="1"/>
        </p:nvSpPr>
        <p:spPr>
          <a:xfrm>
            <a:off x="531628" y="5465135"/>
            <a:ext cx="11334306" cy="6911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red and blue letters&#10;&#10;Description automatically generated">
            <a:extLst>
              <a:ext uri="{FF2B5EF4-FFF2-40B4-BE49-F238E27FC236}">
                <a16:creationId xmlns:a16="http://schemas.microsoft.com/office/drawing/2014/main" id="{25838076-45C1-5E90-79E8-BC0F0CDFD642}"/>
              </a:ext>
            </a:extLst>
          </p:cNvPr>
          <p:cNvPicPr>
            <a:picLocks noChangeAspect="1"/>
          </p:cNvPicPr>
          <p:nvPr userDrawn="1"/>
        </p:nvPicPr>
        <p:blipFill>
          <a:blip r:embed="rId3"/>
          <a:stretch>
            <a:fillRect/>
          </a:stretch>
        </p:blipFill>
        <p:spPr>
          <a:xfrm>
            <a:off x="676942" y="5557246"/>
            <a:ext cx="1177028" cy="517519"/>
          </a:xfrm>
          <a:prstGeom prst="rect">
            <a:avLst/>
          </a:prstGeom>
        </p:spPr>
      </p:pic>
    </p:spTree>
    <p:extLst>
      <p:ext uri="{BB962C8B-B14F-4D97-AF65-F5344CB8AC3E}">
        <p14:creationId xmlns:p14="http://schemas.microsoft.com/office/powerpoint/2010/main" val="42891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5ECAAEE-6DD6-72AD-FA69-5EE5CE9B2CFB}"/>
              </a:ext>
            </a:extLst>
          </p:cNvPr>
          <p:cNvSpPr>
            <a:spLocks noGrp="1"/>
          </p:cNvSpPr>
          <p:nvPr>
            <p:ph idx="1"/>
          </p:nvPr>
        </p:nvSpPr>
        <p:spPr>
          <a:xfrm>
            <a:off x="596900" y="1854810"/>
            <a:ext cx="109728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E1D84493-AF4D-6F59-216E-B59A60C320BF}"/>
              </a:ext>
            </a:extLst>
          </p:cNvPr>
          <p:cNvSpPr>
            <a:spLocks noGrp="1"/>
          </p:cNvSpPr>
          <p:nvPr>
            <p:ph type="title"/>
          </p:nvPr>
        </p:nvSpPr>
        <p:spPr>
          <a:xfrm>
            <a:off x="596900" y="293482"/>
            <a:ext cx="109728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FAD9E4D2-3BA9-1A1C-DFBD-E2B4EA4D3CFF}"/>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tx1">
                    <a:tint val="82000"/>
                  </a:schemeClr>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377018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503B47-5A77-F7E4-FFC6-56AC5FD0BB05}"/>
              </a:ext>
            </a:extLst>
          </p:cNvPr>
          <p:cNvPicPr>
            <a:picLocks noChangeAspect="1"/>
          </p:cNvPicPr>
          <p:nvPr userDrawn="1"/>
        </p:nvPicPr>
        <p:blipFill>
          <a:blip r:embed="rId2"/>
          <a:srcRect t="89326"/>
          <a:stretch/>
        </p:blipFill>
        <p:spPr>
          <a:xfrm>
            <a:off x="786" y="6125633"/>
            <a:ext cx="12191213" cy="731924"/>
          </a:xfrm>
          <a:prstGeom prst="rect">
            <a:avLst/>
          </a:prstGeom>
        </p:spPr>
      </p:pic>
      <p:grpSp>
        <p:nvGrpSpPr>
          <p:cNvPr id="5" name="Group 4">
            <a:extLst>
              <a:ext uri="{FF2B5EF4-FFF2-40B4-BE49-F238E27FC236}">
                <a16:creationId xmlns:a16="http://schemas.microsoft.com/office/drawing/2014/main" id="{55CE094E-62AC-D00C-B63C-FC4E0403142A}"/>
              </a:ext>
            </a:extLst>
          </p:cNvPr>
          <p:cNvGrpSpPr/>
          <p:nvPr userDrawn="1"/>
        </p:nvGrpSpPr>
        <p:grpSpPr>
          <a:xfrm>
            <a:off x="0" y="6181725"/>
            <a:ext cx="1343025" cy="698500"/>
            <a:chOff x="0" y="-12184"/>
            <a:chExt cx="1343025" cy="698500"/>
          </a:xfrm>
        </p:grpSpPr>
        <p:sp>
          <p:nvSpPr>
            <p:cNvPr id="7" name="Rectangle 6">
              <a:extLst>
                <a:ext uri="{FF2B5EF4-FFF2-40B4-BE49-F238E27FC236}">
                  <a16:creationId xmlns:a16="http://schemas.microsoft.com/office/drawing/2014/main" id="{85FE711E-A156-0501-6322-F8856F139C66}"/>
                </a:ext>
              </a:extLst>
            </p:cNvPr>
            <p:cNvSpPr/>
            <p:nvPr userDrawn="1"/>
          </p:nvSpPr>
          <p:spPr>
            <a:xfrm>
              <a:off x="0" y="-12184"/>
              <a:ext cx="1343025" cy="698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2B1EE4-BE00-0236-D7DA-DB3C1D56D3B6}"/>
                </a:ext>
              </a:extLst>
            </p:cNvPr>
            <p:cNvPicPr>
              <a:picLocks noChangeAspect="1"/>
            </p:cNvPicPr>
            <p:nvPr userDrawn="1"/>
          </p:nvPicPr>
          <p:blipFill>
            <a:blip r:embed="rId3"/>
            <a:srcRect/>
            <a:stretch/>
          </p:blipFill>
          <p:spPr>
            <a:xfrm>
              <a:off x="190327" y="104302"/>
              <a:ext cx="962370" cy="422628"/>
            </a:xfrm>
            <a:prstGeom prst="rect">
              <a:avLst/>
            </a:prstGeom>
          </p:spPr>
        </p:pic>
      </p:grpSp>
      <p:sp>
        <p:nvSpPr>
          <p:cNvPr id="11" name="Title 1">
            <a:extLst>
              <a:ext uri="{FF2B5EF4-FFF2-40B4-BE49-F238E27FC236}">
                <a16:creationId xmlns:a16="http://schemas.microsoft.com/office/drawing/2014/main" id="{7AC7291C-6330-48C4-FFCE-089685287BC9}"/>
              </a:ext>
            </a:extLst>
          </p:cNvPr>
          <p:cNvSpPr>
            <a:spLocks noGrp="1"/>
          </p:cNvSpPr>
          <p:nvPr>
            <p:ph type="title"/>
          </p:nvPr>
        </p:nvSpPr>
        <p:spPr>
          <a:xfrm>
            <a:off x="596900" y="293482"/>
            <a:ext cx="109728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1B8F4340-CFED-9A3E-E0E8-46652C7ACDB7}"/>
              </a:ext>
            </a:extLst>
          </p:cNvPr>
          <p:cNvSpPr>
            <a:spLocks noGrp="1"/>
          </p:cNvSpPr>
          <p:nvPr>
            <p:ph idx="1"/>
          </p:nvPr>
        </p:nvSpPr>
        <p:spPr>
          <a:xfrm>
            <a:off x="596900" y="1854810"/>
            <a:ext cx="109728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82D7192D-73B6-5EA7-C153-A462135ACE3B}"/>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401846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1A0017-6C1D-DD93-9427-53250AD74515}"/>
              </a:ext>
            </a:extLst>
          </p:cNvPr>
          <p:cNvPicPr>
            <a:picLocks noChangeAspect="1"/>
          </p:cNvPicPr>
          <p:nvPr userDrawn="1"/>
        </p:nvPicPr>
        <p:blipFill>
          <a:blip r:embed="rId2"/>
          <a:srcRect t="89275"/>
          <a:stretch/>
        </p:blipFill>
        <p:spPr>
          <a:xfrm>
            <a:off x="786" y="6122079"/>
            <a:ext cx="12191212" cy="735478"/>
          </a:xfrm>
          <a:prstGeom prst="rect">
            <a:avLst/>
          </a:prstGeom>
        </p:spPr>
      </p:pic>
      <p:grpSp>
        <p:nvGrpSpPr>
          <p:cNvPr id="4" name="Group 3">
            <a:extLst>
              <a:ext uri="{FF2B5EF4-FFF2-40B4-BE49-F238E27FC236}">
                <a16:creationId xmlns:a16="http://schemas.microsoft.com/office/drawing/2014/main" id="{F86B950B-FC3F-F059-0854-25ABE9FDBC60}"/>
              </a:ext>
            </a:extLst>
          </p:cNvPr>
          <p:cNvGrpSpPr/>
          <p:nvPr userDrawn="1"/>
        </p:nvGrpSpPr>
        <p:grpSpPr>
          <a:xfrm>
            <a:off x="0" y="6181725"/>
            <a:ext cx="1343025" cy="698500"/>
            <a:chOff x="0" y="-12184"/>
            <a:chExt cx="1343025" cy="698500"/>
          </a:xfrm>
        </p:grpSpPr>
        <p:sp>
          <p:nvSpPr>
            <p:cNvPr id="5" name="Rectangle 4">
              <a:extLst>
                <a:ext uri="{FF2B5EF4-FFF2-40B4-BE49-F238E27FC236}">
                  <a16:creationId xmlns:a16="http://schemas.microsoft.com/office/drawing/2014/main" id="{E3A43FE9-8759-EC3F-1B5E-80C390BAFAF3}"/>
                </a:ext>
              </a:extLst>
            </p:cNvPr>
            <p:cNvSpPr/>
            <p:nvPr userDrawn="1"/>
          </p:nvSpPr>
          <p:spPr>
            <a:xfrm>
              <a:off x="0" y="-12184"/>
              <a:ext cx="1343025" cy="698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1512A9-4FBC-1F29-AF87-4413F6A4E0F7}"/>
                </a:ext>
              </a:extLst>
            </p:cNvPr>
            <p:cNvPicPr>
              <a:picLocks noChangeAspect="1"/>
            </p:cNvPicPr>
            <p:nvPr userDrawn="1"/>
          </p:nvPicPr>
          <p:blipFill>
            <a:blip r:embed="rId3"/>
            <a:srcRect/>
            <a:stretch/>
          </p:blipFill>
          <p:spPr>
            <a:xfrm>
              <a:off x="190327" y="104302"/>
              <a:ext cx="962370" cy="422628"/>
            </a:xfrm>
            <a:prstGeom prst="rect">
              <a:avLst/>
            </a:prstGeom>
          </p:spPr>
        </p:pic>
      </p:grpSp>
      <p:sp>
        <p:nvSpPr>
          <p:cNvPr id="8" name="Title 1">
            <a:extLst>
              <a:ext uri="{FF2B5EF4-FFF2-40B4-BE49-F238E27FC236}">
                <a16:creationId xmlns:a16="http://schemas.microsoft.com/office/drawing/2014/main" id="{35EBB46A-FE63-13A6-C067-6F1A05219121}"/>
              </a:ext>
            </a:extLst>
          </p:cNvPr>
          <p:cNvSpPr>
            <a:spLocks noGrp="1"/>
          </p:cNvSpPr>
          <p:nvPr>
            <p:ph type="title"/>
          </p:nvPr>
        </p:nvSpPr>
        <p:spPr>
          <a:xfrm>
            <a:off x="596900" y="293482"/>
            <a:ext cx="109728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A5B378-E4C0-2069-0232-7B3F7B14AD20}"/>
              </a:ext>
            </a:extLst>
          </p:cNvPr>
          <p:cNvSpPr>
            <a:spLocks noGrp="1"/>
          </p:cNvSpPr>
          <p:nvPr>
            <p:ph idx="1"/>
          </p:nvPr>
        </p:nvSpPr>
        <p:spPr>
          <a:xfrm>
            <a:off x="596900" y="1854810"/>
            <a:ext cx="109728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3425241-CDB5-2F2B-2B2F-32C0FB3CF3F3}"/>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32219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B76725-0B78-3333-AAA7-3F1D8967B4F1}"/>
              </a:ext>
            </a:extLst>
          </p:cNvPr>
          <p:cNvPicPr>
            <a:picLocks noChangeAspect="1"/>
          </p:cNvPicPr>
          <p:nvPr userDrawn="1"/>
        </p:nvPicPr>
        <p:blipFill>
          <a:blip r:embed="rId2"/>
          <a:srcRect/>
          <a:stretch/>
        </p:blipFill>
        <p:spPr>
          <a:xfrm>
            <a:off x="786" y="0"/>
            <a:ext cx="12191212" cy="6857557"/>
          </a:xfrm>
          <a:prstGeom prst="rect">
            <a:avLst/>
          </a:prstGeom>
        </p:spPr>
      </p:pic>
      <p:grpSp>
        <p:nvGrpSpPr>
          <p:cNvPr id="4" name="Group 3">
            <a:extLst>
              <a:ext uri="{FF2B5EF4-FFF2-40B4-BE49-F238E27FC236}">
                <a16:creationId xmlns:a16="http://schemas.microsoft.com/office/drawing/2014/main" id="{399D540C-CBC4-AFF1-9FF4-ED18C9AEDC66}"/>
              </a:ext>
            </a:extLst>
          </p:cNvPr>
          <p:cNvGrpSpPr/>
          <p:nvPr userDrawn="1"/>
        </p:nvGrpSpPr>
        <p:grpSpPr>
          <a:xfrm>
            <a:off x="0" y="6181725"/>
            <a:ext cx="1343025" cy="698500"/>
            <a:chOff x="0" y="-12184"/>
            <a:chExt cx="1343025" cy="698500"/>
          </a:xfrm>
        </p:grpSpPr>
        <p:sp>
          <p:nvSpPr>
            <p:cNvPr id="7" name="Rectangle 6">
              <a:extLst>
                <a:ext uri="{FF2B5EF4-FFF2-40B4-BE49-F238E27FC236}">
                  <a16:creationId xmlns:a16="http://schemas.microsoft.com/office/drawing/2014/main" id="{1B9198AB-FE4D-2B93-CB2D-0068E9523474}"/>
                </a:ext>
              </a:extLst>
            </p:cNvPr>
            <p:cNvSpPr/>
            <p:nvPr userDrawn="1"/>
          </p:nvSpPr>
          <p:spPr>
            <a:xfrm>
              <a:off x="0" y="-12184"/>
              <a:ext cx="1343025" cy="698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8D4DD22-65A0-B11D-4AC1-0D44CF1E8F20}"/>
                </a:ext>
              </a:extLst>
            </p:cNvPr>
            <p:cNvPicPr>
              <a:picLocks noChangeAspect="1"/>
            </p:cNvPicPr>
            <p:nvPr userDrawn="1"/>
          </p:nvPicPr>
          <p:blipFill>
            <a:blip r:embed="rId3"/>
            <a:srcRect/>
            <a:stretch/>
          </p:blipFill>
          <p:spPr>
            <a:xfrm>
              <a:off x="190327" y="104302"/>
              <a:ext cx="962370" cy="422628"/>
            </a:xfrm>
            <a:prstGeom prst="rect">
              <a:avLst/>
            </a:prstGeom>
          </p:spPr>
        </p:pic>
      </p:grpSp>
      <p:sp>
        <p:nvSpPr>
          <p:cNvPr id="8" name="Title 1">
            <a:extLst>
              <a:ext uri="{FF2B5EF4-FFF2-40B4-BE49-F238E27FC236}">
                <a16:creationId xmlns:a16="http://schemas.microsoft.com/office/drawing/2014/main" id="{BD4929B7-C6B3-071A-617B-7416AD0C1F26}"/>
              </a:ext>
            </a:extLst>
          </p:cNvPr>
          <p:cNvSpPr>
            <a:spLocks noGrp="1"/>
          </p:cNvSpPr>
          <p:nvPr>
            <p:ph type="title"/>
          </p:nvPr>
        </p:nvSpPr>
        <p:spPr>
          <a:xfrm>
            <a:off x="596900" y="293482"/>
            <a:ext cx="109728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91FE838E-3BDD-3741-BA19-D3CF32E30723}"/>
              </a:ext>
            </a:extLst>
          </p:cNvPr>
          <p:cNvSpPr>
            <a:spLocks noGrp="1"/>
          </p:cNvSpPr>
          <p:nvPr>
            <p:ph idx="1"/>
          </p:nvPr>
        </p:nvSpPr>
        <p:spPr>
          <a:xfrm>
            <a:off x="596900" y="1854810"/>
            <a:ext cx="109728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00065E2B-6C7C-ECD3-BC6A-2D96A88D24B7}"/>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189092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F3093-F908-DA8E-E1A1-1262E9459D20}"/>
              </a:ext>
            </a:extLst>
          </p:cNvPr>
          <p:cNvPicPr>
            <a:picLocks noChangeAspect="1"/>
          </p:cNvPicPr>
          <p:nvPr userDrawn="1"/>
        </p:nvPicPr>
        <p:blipFill>
          <a:blip r:embed="rId2"/>
          <a:srcRect l="82500"/>
          <a:stretch/>
        </p:blipFill>
        <p:spPr>
          <a:xfrm>
            <a:off x="10058400" y="0"/>
            <a:ext cx="2133600" cy="6858000"/>
          </a:xfrm>
          <a:prstGeom prst="rect">
            <a:avLst/>
          </a:prstGeom>
        </p:spPr>
      </p:pic>
      <p:sp>
        <p:nvSpPr>
          <p:cNvPr id="4" name="Title 1">
            <a:extLst>
              <a:ext uri="{FF2B5EF4-FFF2-40B4-BE49-F238E27FC236}">
                <a16:creationId xmlns:a16="http://schemas.microsoft.com/office/drawing/2014/main" id="{323044AD-7914-F595-9CF2-95CDF6DAB1E4}"/>
              </a:ext>
            </a:extLst>
          </p:cNvPr>
          <p:cNvSpPr>
            <a:spLocks noGrp="1"/>
          </p:cNvSpPr>
          <p:nvPr>
            <p:ph type="title"/>
          </p:nvPr>
        </p:nvSpPr>
        <p:spPr>
          <a:xfrm>
            <a:off x="596900" y="293482"/>
            <a:ext cx="9296400" cy="1561328"/>
          </a:xfrm>
        </p:spPr>
        <p:txBody>
          <a:bodyPr/>
          <a:lstStyle>
            <a:lvl1pPr>
              <a:defRPr b="1">
                <a:solidFill>
                  <a:srgbClr val="26205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0A11EC6C-7C4E-AB87-2C78-D09076A060B8}"/>
              </a:ext>
            </a:extLst>
          </p:cNvPr>
          <p:cNvSpPr>
            <a:spLocks noGrp="1"/>
          </p:cNvSpPr>
          <p:nvPr>
            <p:ph idx="1"/>
          </p:nvPr>
        </p:nvSpPr>
        <p:spPr>
          <a:xfrm>
            <a:off x="596900" y="1854810"/>
            <a:ext cx="9296400" cy="4158252"/>
          </a:xfrm>
        </p:spPr>
        <p:txBody>
          <a:bodyPr/>
          <a:lstStyle>
            <a:lvl1pPr>
              <a:defRPr>
                <a:solidFill>
                  <a:srgbClr val="000000"/>
                </a:solidFill>
                <a:latin typeface="Garamond" panose="02020404030301010803" pitchFamily="18" charset="0"/>
                <a:cs typeface="Arial" panose="020B0604020202020204" pitchFamily="34" charset="0"/>
              </a:defRPr>
            </a:lvl1pPr>
            <a:lvl2pPr>
              <a:defRPr>
                <a:solidFill>
                  <a:srgbClr val="000000"/>
                </a:solidFill>
                <a:latin typeface="Garamond" panose="02020404030301010803" pitchFamily="18" charset="0"/>
                <a:cs typeface="Arial" panose="020B0604020202020204" pitchFamily="34" charset="0"/>
              </a:defRPr>
            </a:lvl2pPr>
            <a:lvl3pPr>
              <a:defRPr>
                <a:solidFill>
                  <a:srgbClr val="000000"/>
                </a:solidFill>
                <a:latin typeface="Garamond" panose="02020404030301010803" pitchFamily="18" charset="0"/>
                <a:cs typeface="Arial" panose="020B0604020202020204" pitchFamily="34" charset="0"/>
              </a:defRPr>
            </a:lvl3pPr>
            <a:lvl4pPr>
              <a:defRPr>
                <a:solidFill>
                  <a:srgbClr val="000000"/>
                </a:solidFill>
                <a:latin typeface="Garamond" panose="02020404030301010803" pitchFamily="18" charset="0"/>
                <a:cs typeface="Arial" panose="020B0604020202020204" pitchFamily="34" charset="0"/>
              </a:defRPr>
            </a:lvl4pPr>
            <a:lvl5pPr>
              <a:defRPr>
                <a:solidFill>
                  <a:srgbClr val="000000"/>
                </a:solidFill>
                <a:latin typeface="Garamond" panose="020204040303010108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AF0DC89A-2E07-E671-4522-553F9D6B1447}"/>
              </a:ext>
            </a:extLst>
          </p:cNvPr>
          <p:cNvCxnSpPr>
            <a:cxnSpLocks/>
          </p:cNvCxnSpPr>
          <p:nvPr userDrawn="1"/>
        </p:nvCxnSpPr>
        <p:spPr>
          <a:xfrm flipH="1">
            <a:off x="1320800" y="370072"/>
            <a:ext cx="10871200" cy="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92C03081-4E4A-CBBC-4C35-6C5CF02C715B}"/>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bg1"/>
                </a:solidFill>
                <a:latin typeface="Garamond" panose="02020404030301010803" pitchFamily="18" charset="0"/>
              </a:defRPr>
            </a:lvl1pPr>
          </a:lstStyle>
          <a:p>
            <a:fld id="{E550F8CE-6223-4241-882D-8C053F6794F3}" type="slidenum">
              <a:rPr lang="en-US" smtClean="0"/>
              <a:pPr/>
              <a:t>‹#›</a:t>
            </a:fld>
            <a:endParaRPr lang="en-US" dirty="0"/>
          </a:p>
        </p:txBody>
      </p:sp>
    </p:spTree>
    <p:extLst>
      <p:ext uri="{BB962C8B-B14F-4D97-AF65-F5344CB8AC3E}">
        <p14:creationId xmlns:p14="http://schemas.microsoft.com/office/powerpoint/2010/main" val="85620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65FB0-D5E0-EB8D-17B0-BEFC54CE4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B9A289-4902-A41F-CB51-17F0AE148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BB4E7C9-7D30-CC19-F767-6AEBE2A482AB}"/>
              </a:ext>
            </a:extLst>
          </p:cNvPr>
          <p:cNvSpPr>
            <a:spLocks noGrp="1"/>
          </p:cNvSpPr>
          <p:nvPr>
            <p:ph type="sldNum" sz="quarter" idx="4"/>
          </p:nvPr>
        </p:nvSpPr>
        <p:spPr>
          <a:xfrm>
            <a:off x="9122734" y="6310312"/>
            <a:ext cx="2743200" cy="365125"/>
          </a:xfrm>
          <a:prstGeom prst="rect">
            <a:avLst/>
          </a:prstGeom>
        </p:spPr>
        <p:txBody>
          <a:bodyPr vert="horz" lIns="91440" tIns="45720" rIns="91440" bIns="45720" rtlCol="0" anchor="ctr"/>
          <a:lstStyle>
            <a:lvl1pPr algn="r">
              <a:defRPr sz="1400" b="1">
                <a:solidFill>
                  <a:schemeClr val="tx1">
                    <a:tint val="82000"/>
                  </a:schemeClr>
                </a:solidFill>
                <a:latin typeface="Garamond" panose="02020404030301010803" pitchFamily="18" charset="0"/>
              </a:defRPr>
            </a:lvl1pPr>
          </a:lstStyle>
          <a:p>
            <a:fld id="{E550F8CE-6223-4241-882D-8C053F6794F3}" type="slidenum">
              <a:rPr lang="en-US" smtClean="0"/>
              <a:pPr/>
              <a:t>‹#›</a:t>
            </a:fld>
            <a:endParaRPr lang="en-US" dirty="0"/>
          </a:p>
        </p:txBody>
      </p:sp>
      <p:pic>
        <p:nvPicPr>
          <p:cNvPr id="5" name="Picture 4" descr="A logo with red and blue letters&#10;&#10;Description automatically generated">
            <a:extLst>
              <a:ext uri="{FF2B5EF4-FFF2-40B4-BE49-F238E27FC236}">
                <a16:creationId xmlns:a16="http://schemas.microsoft.com/office/drawing/2014/main" id="{D8BB28C3-8759-2177-2662-026CEF4C73CA}"/>
              </a:ext>
            </a:extLst>
          </p:cNvPr>
          <p:cNvPicPr>
            <a:picLocks noChangeAspect="1"/>
          </p:cNvPicPr>
          <p:nvPr userDrawn="1"/>
        </p:nvPicPr>
        <p:blipFill>
          <a:blip r:embed="rId20"/>
          <a:stretch>
            <a:fillRect/>
          </a:stretch>
        </p:blipFill>
        <p:spPr>
          <a:xfrm>
            <a:off x="326066" y="6127417"/>
            <a:ext cx="1177028" cy="517519"/>
          </a:xfrm>
          <a:prstGeom prst="rect">
            <a:avLst/>
          </a:prstGeom>
        </p:spPr>
      </p:pic>
    </p:spTree>
    <p:extLst>
      <p:ext uri="{BB962C8B-B14F-4D97-AF65-F5344CB8AC3E}">
        <p14:creationId xmlns:p14="http://schemas.microsoft.com/office/powerpoint/2010/main" val="4868608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83" r:id="rId3"/>
    <p:sldLayoutId id="2147483682" r:id="rId4"/>
    <p:sldLayoutId id="2147483650" r:id="rId5"/>
    <p:sldLayoutId id="2147483671" r:id="rId6"/>
    <p:sldLayoutId id="2147483673" r:id="rId7"/>
    <p:sldLayoutId id="2147483672" r:id="rId8"/>
    <p:sldLayoutId id="2147483674" r:id="rId9"/>
    <p:sldLayoutId id="2147483676" r:id="rId10"/>
    <p:sldLayoutId id="2147483677" r:id="rId11"/>
    <p:sldLayoutId id="2147483680" r:id="rId12"/>
    <p:sldLayoutId id="2147483660" r:id="rId13"/>
    <p:sldLayoutId id="2147483663" r:id="rId14"/>
    <p:sldLayoutId id="2147483661" r:id="rId15"/>
    <p:sldLayoutId id="2147483681" r:id="rId16"/>
    <p:sldLayoutId id="2147483684" r:id="rId17"/>
    <p:sldLayoutId id="2147483686" r:id="rId18"/>
  </p:sldLayoutIdLst>
  <p:hf hdr="0" ftr="0" dt="0"/>
  <p:txStyles>
    <p:titleStyle>
      <a:lvl1pPr algn="l" defTabSz="914400" rtl="0" eaLnBrk="1" latinLnBrk="0" hangingPunct="1">
        <a:lnSpc>
          <a:spcPct val="90000"/>
        </a:lnSpc>
        <a:spcBef>
          <a:spcPct val="0"/>
        </a:spcBef>
        <a:buNone/>
        <a:defRPr sz="4400" kern="1200">
          <a:solidFill>
            <a:srgbClr val="25205E"/>
          </a:solidFill>
          <a:latin typeface="Arial Bold" panose="020B0704020202020204" pitchFamily="34" charset="0"/>
          <a:ea typeface="+mj-ea"/>
          <a:cs typeface="Arial Bold" panose="020B0704020202020204" pitchFamily="34" charset="0"/>
        </a:defRPr>
      </a:lvl1pPr>
    </p:titleStyle>
    <p:bodyStyle>
      <a:lvl1pPr marL="342900" indent="-342900" algn="l" defTabSz="914400" rtl="0" eaLnBrk="1" latinLnBrk="0" hangingPunct="1">
        <a:lnSpc>
          <a:spcPct val="90000"/>
        </a:lnSpc>
        <a:spcBef>
          <a:spcPts val="1000"/>
        </a:spcBef>
        <a:buClr>
          <a:srgbClr val="AB1E2C"/>
        </a:buClr>
        <a:buSzPct val="50000"/>
        <a:buFont typeface="Garamond" panose="02020404030301010803" pitchFamily="18" charset="0"/>
        <a:buChar char="►"/>
        <a:defRPr sz="3600" kern="1200">
          <a:solidFill>
            <a:srgbClr val="000000"/>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rgbClr val="A91D2C"/>
        </a:buClr>
        <a:buFont typeface="Garamond" panose="02020404030301010803" pitchFamily="18" charset="0"/>
        <a:buChar char="▪"/>
        <a:defRPr sz="3000" kern="1200">
          <a:solidFill>
            <a:srgbClr val="000000"/>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rgbClr val="A91D2C"/>
        </a:buClr>
        <a:buFont typeface="Garamond" panose="02020404030301010803" pitchFamily="18" charset="0"/>
        <a:buChar char="»"/>
        <a:defRPr sz="2800" kern="1200">
          <a:solidFill>
            <a:srgbClr val="000000"/>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rgbClr val="A91D2C"/>
        </a:buClr>
        <a:buFont typeface="Garamond" panose="02020404030301010803" pitchFamily="18" charset="0"/>
        <a:buChar char="•"/>
        <a:defRPr sz="2400" kern="1200">
          <a:solidFill>
            <a:srgbClr val="000000"/>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rgbClr val="A91D2C"/>
        </a:buClr>
        <a:buFont typeface="Garamond" panose="02020404030301010803" pitchFamily="18" charset="0"/>
        <a:buChar char="−"/>
        <a:defRPr sz="2000" kern="1200">
          <a:solidFill>
            <a:srgbClr val="000000"/>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A901F1-5573-F3CA-EA77-47887AEEEB82}"/>
              </a:ext>
            </a:extLst>
          </p:cNvPr>
          <p:cNvSpPr>
            <a:spLocks noGrp="1"/>
          </p:cNvSpPr>
          <p:nvPr>
            <p:ph type="ctrTitle"/>
          </p:nvPr>
        </p:nvSpPr>
        <p:spPr>
          <a:xfrm>
            <a:off x="162046" y="1855231"/>
            <a:ext cx="11586257" cy="2399191"/>
          </a:xfrm>
          <a:solidFill>
            <a:schemeClr val="bg1"/>
          </a:solidFill>
        </p:spPr>
        <p:txBody>
          <a:bodyPr>
            <a:noAutofit/>
          </a:bodyPr>
          <a:lstStyle/>
          <a:p>
            <a:r>
              <a:rPr lang="en-US" sz="4000" dirty="0"/>
              <a:t>Advancing dairy calf health: Integrating diarrhea and respiratory health information into US national genetic evaluations</a:t>
            </a:r>
          </a:p>
        </p:txBody>
      </p:sp>
      <p:sp>
        <p:nvSpPr>
          <p:cNvPr id="6" name="Content Placeholder 5">
            <a:extLst>
              <a:ext uri="{FF2B5EF4-FFF2-40B4-BE49-F238E27FC236}">
                <a16:creationId xmlns:a16="http://schemas.microsoft.com/office/drawing/2014/main" id="{7611AD10-B51D-F79B-3D8B-2EB7D28DA59C}"/>
              </a:ext>
            </a:extLst>
          </p:cNvPr>
          <p:cNvSpPr>
            <a:spLocks noGrp="1"/>
          </p:cNvSpPr>
          <p:nvPr>
            <p:ph idx="1"/>
          </p:nvPr>
        </p:nvSpPr>
        <p:spPr>
          <a:xfrm>
            <a:off x="675166" y="3831220"/>
            <a:ext cx="10536865" cy="2812648"/>
          </a:xfrm>
        </p:spPr>
        <p:txBody>
          <a:bodyPr/>
          <a:lstStyle/>
          <a:p>
            <a:r>
              <a:rPr lang="en-US" sz="2400" dirty="0"/>
              <a:t>Mahesh Neupane,</a:t>
            </a:r>
            <a:r>
              <a:rPr lang="en-US" sz="2400" baseline="30000" dirty="0"/>
              <a:t>1</a:t>
            </a:r>
            <a:r>
              <a:rPr lang="en-US" sz="2400" dirty="0"/>
              <a:t> Kristen L. Parker Gaddis,</a:t>
            </a:r>
            <a:r>
              <a:rPr lang="en-US" sz="2400" baseline="30000" dirty="0"/>
              <a:t>2</a:t>
            </a:r>
            <a:r>
              <a:rPr lang="en-US" sz="2400" dirty="0"/>
              <a:t> Sajjad Toghiani,</a:t>
            </a:r>
            <a:r>
              <a:rPr lang="en-US" sz="2400" baseline="30000" dirty="0"/>
              <a:t>1</a:t>
            </a:r>
            <a:r>
              <a:rPr lang="en-US" sz="2400" dirty="0"/>
              <a:t> Asha M. Miles,</a:t>
            </a:r>
            <a:r>
              <a:rPr lang="en-US" sz="2400" baseline="30000" dirty="0"/>
              <a:t>1</a:t>
            </a:r>
            <a:r>
              <a:rPr lang="en-US" sz="2400" dirty="0"/>
              <a:t> Jason R. Graham,</a:t>
            </a:r>
            <a:r>
              <a:rPr lang="en-US" sz="2400" baseline="30000" dirty="0"/>
              <a:t>1</a:t>
            </a:r>
            <a:r>
              <a:rPr lang="en-US" sz="2400" dirty="0"/>
              <a:t> Javier F. Burchard,</a:t>
            </a:r>
            <a:r>
              <a:rPr lang="en-US" sz="2400" baseline="30000" dirty="0"/>
              <a:t>2</a:t>
            </a:r>
            <a:r>
              <a:rPr lang="en-US" sz="2400" dirty="0"/>
              <a:t> João W. Dürr,</a:t>
            </a:r>
            <a:r>
              <a:rPr lang="en-US" sz="2400" baseline="30000" dirty="0"/>
              <a:t>2</a:t>
            </a:r>
            <a:r>
              <a:rPr lang="en-US" sz="2400" dirty="0"/>
              <a:t> </a:t>
            </a:r>
            <a:r>
              <a:rPr lang="en-US" sz="2400" u="sng" dirty="0"/>
              <a:t>John B. Cole,</a:t>
            </a:r>
            <a:r>
              <a:rPr lang="en-US" sz="2400" baseline="30000" dirty="0"/>
              <a:t>2,3,4,5,*</a:t>
            </a:r>
            <a:r>
              <a:rPr lang="en-US" sz="2400" dirty="0"/>
              <a:t> Jeffrey R. O'Connell,</a:t>
            </a:r>
            <a:r>
              <a:rPr lang="en-US" sz="2400" baseline="30000" dirty="0"/>
              <a:t>6</a:t>
            </a:r>
            <a:r>
              <a:rPr lang="en-US" sz="2400" dirty="0"/>
              <a:t> Curtis P. Van Tassell,</a:t>
            </a:r>
            <a:r>
              <a:rPr lang="en-US" sz="2400" baseline="30000" dirty="0"/>
              <a:t>1</a:t>
            </a:r>
            <a:r>
              <a:rPr lang="en-US" sz="2400" dirty="0"/>
              <a:t> and Paul M. VanRaden</a:t>
            </a:r>
            <a:r>
              <a:rPr lang="en-US" sz="2400" baseline="30000" dirty="0"/>
              <a:t>1</a:t>
            </a:r>
          </a:p>
          <a:p>
            <a:r>
              <a:rPr lang="en-US" sz="1800" b="0" baseline="30000" dirty="0"/>
              <a:t>1</a:t>
            </a:r>
            <a:r>
              <a:rPr lang="en-US" sz="1800" b="0" dirty="0"/>
              <a:t>Animal Genomics and Improvement Laboratory, ARS, USDA, Beltsville, MD; </a:t>
            </a:r>
            <a:r>
              <a:rPr lang="en-US" sz="1800" b="0" baseline="30000" dirty="0"/>
              <a:t>2</a:t>
            </a:r>
            <a:r>
              <a:rPr lang="en-US" sz="1800" b="0" dirty="0"/>
              <a:t>Council on Dairy Cattle Breeding, Bowie, MD; </a:t>
            </a:r>
            <a:r>
              <a:rPr lang="en-US" sz="1800" b="0" baseline="30000" dirty="0"/>
              <a:t>3</a:t>
            </a:r>
            <a:r>
              <a:rPr lang="en-US" sz="1800" b="0" dirty="0"/>
              <a:t>Department of Animal Sciences, Donald Henry Barron Reproductive and Perinatal Biology Research Program, and the Genetics Institute, University of Florida, Gainesville; </a:t>
            </a:r>
            <a:r>
              <a:rPr lang="en-US" sz="1800" b="0" baseline="30000" dirty="0"/>
              <a:t>4</a:t>
            </a:r>
            <a:r>
              <a:rPr lang="en-US" sz="1800" b="0" dirty="0"/>
              <a:t>Department of Animal Science, North Carolina State University, Raleigh; </a:t>
            </a:r>
            <a:r>
              <a:rPr lang="en-US" sz="1800" b="0" baseline="30000" dirty="0"/>
              <a:t>5</a:t>
            </a:r>
            <a:r>
              <a:rPr lang="en-US" sz="1800" b="0" dirty="0"/>
              <a:t>Department of Animal Biosciences, University of Guelph, Ontario, Canada; and </a:t>
            </a:r>
            <a:r>
              <a:rPr lang="en-US" sz="1800" b="0" baseline="30000" dirty="0"/>
              <a:t>6</a:t>
            </a:r>
            <a:r>
              <a:rPr lang="en-US" sz="1800" b="0" dirty="0"/>
              <a:t>School of Medicine, University of Maryland, Baltimore.</a:t>
            </a:r>
          </a:p>
        </p:txBody>
      </p:sp>
    </p:spTree>
    <p:extLst>
      <p:ext uri="{BB962C8B-B14F-4D97-AF65-F5344CB8AC3E}">
        <p14:creationId xmlns:p14="http://schemas.microsoft.com/office/powerpoint/2010/main" val="136131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6CDD-8694-C47B-D783-174D365B06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DF6CB-3AE4-C0AD-2B16-9E986B07C5E1}"/>
              </a:ext>
            </a:extLst>
          </p:cNvPr>
          <p:cNvSpPr>
            <a:spLocks noGrp="1"/>
          </p:cNvSpPr>
          <p:nvPr>
            <p:ph idx="1"/>
          </p:nvPr>
        </p:nvSpPr>
        <p:spPr/>
        <p:txBody>
          <a:bodyPr/>
          <a:lstStyle/>
          <a:p>
            <a:r>
              <a:rPr lang="en-US" sz="3200" b="0" dirty="0"/>
              <a:t>PTA were calculated using the </a:t>
            </a:r>
            <a:r>
              <a:rPr lang="en-US" sz="3200" b="0" dirty="0">
                <a:solidFill>
                  <a:srgbClr val="0070C0"/>
                </a:solidFill>
              </a:rPr>
              <a:t>animal model</a:t>
            </a:r>
            <a:r>
              <a:rPr lang="en-US" sz="3200" b="0" dirty="0"/>
              <a:t>: DIAR/RESP = HYS + PG + a + e</a:t>
            </a:r>
          </a:p>
          <a:p>
            <a:r>
              <a:rPr lang="en-US" sz="3200" dirty="0"/>
              <a:t>Covariates were herd-year-season of birth(HYS) </a:t>
            </a:r>
            <a:r>
              <a:rPr lang="en-US" sz="3200" b="0" dirty="0"/>
              <a:t>and parity of dam </a:t>
            </a:r>
            <a:r>
              <a:rPr lang="en-US" sz="3200" dirty="0"/>
              <a:t>(PG)</a:t>
            </a:r>
            <a:endParaRPr lang="en-US" sz="3200" b="0" dirty="0"/>
          </a:p>
          <a:p>
            <a:r>
              <a:rPr lang="en-US" sz="3200" b="0" dirty="0">
                <a:solidFill>
                  <a:srgbClr val="0070C0"/>
                </a:solidFill>
              </a:rPr>
              <a:t>All-breed </a:t>
            </a:r>
            <a:r>
              <a:rPr lang="en-US" sz="3200" b="0" dirty="0"/>
              <a:t>model for traditional pedigree-based evaluation and </a:t>
            </a:r>
            <a:r>
              <a:rPr lang="en-US" sz="3200" b="0" dirty="0">
                <a:solidFill>
                  <a:srgbClr val="0070C0"/>
                </a:solidFill>
              </a:rPr>
              <a:t>breed-specific </a:t>
            </a:r>
            <a:r>
              <a:rPr lang="en-US" sz="3200" b="0" dirty="0"/>
              <a:t>(JE and HO) for genomic evaluation</a:t>
            </a:r>
          </a:p>
          <a:p>
            <a:r>
              <a:rPr lang="en-US" sz="3200" b="0" dirty="0"/>
              <a:t>All animals genotyped were imputed to 69,200 markers using </a:t>
            </a:r>
            <a:r>
              <a:rPr lang="en-US" sz="3200" b="0" dirty="0" err="1">
                <a:solidFill>
                  <a:srgbClr val="0070C0"/>
                </a:solidFill>
              </a:rPr>
              <a:t>Findhap</a:t>
            </a:r>
            <a:r>
              <a:rPr lang="en-US" sz="3200" b="0" dirty="0"/>
              <a:t> version 3 </a:t>
            </a:r>
            <a:endParaRPr lang="en-US" sz="3200" b="0" baseline="30000" dirty="0"/>
          </a:p>
        </p:txBody>
      </p:sp>
      <p:sp>
        <p:nvSpPr>
          <p:cNvPr id="4" name="TextBox 3">
            <a:extLst>
              <a:ext uri="{FF2B5EF4-FFF2-40B4-BE49-F238E27FC236}">
                <a16:creationId xmlns:a16="http://schemas.microsoft.com/office/drawing/2014/main" id="{AE0A86A5-A45D-CCF5-D1F0-8F0D1D7609D8}"/>
              </a:ext>
            </a:extLst>
          </p:cNvPr>
          <p:cNvSpPr txBox="1"/>
          <p:nvPr/>
        </p:nvSpPr>
        <p:spPr>
          <a:xfrm>
            <a:off x="6583680" y="5729194"/>
            <a:ext cx="5608320" cy="400110"/>
          </a:xfrm>
          <a:prstGeom prst="rect">
            <a:avLst/>
          </a:prstGeom>
          <a:noFill/>
        </p:spPr>
        <p:txBody>
          <a:bodyPr wrap="square" rtlCol="0">
            <a:spAutoFit/>
          </a:bodyPr>
          <a:lstStyle/>
          <a:p>
            <a:pPr algn="r"/>
            <a:r>
              <a:rPr lang="en-US" sz="2000" dirty="0" err="1">
                <a:solidFill>
                  <a:schemeClr val="accent1"/>
                </a:solidFill>
              </a:rPr>
              <a:t>Wiggans</a:t>
            </a:r>
            <a:r>
              <a:rPr lang="en-US" sz="2000" dirty="0">
                <a:solidFill>
                  <a:schemeClr val="accent1"/>
                </a:solidFill>
              </a:rPr>
              <a:t> et al., 2019; </a:t>
            </a:r>
            <a:r>
              <a:rPr lang="en-US" sz="2000" dirty="0" err="1">
                <a:solidFill>
                  <a:schemeClr val="accent1"/>
                </a:solidFill>
              </a:rPr>
              <a:t>VanRaden</a:t>
            </a:r>
            <a:r>
              <a:rPr lang="en-US" sz="2000" dirty="0">
                <a:solidFill>
                  <a:schemeClr val="accent1"/>
                </a:solidFill>
              </a:rPr>
              <a:t> et al., 2011</a:t>
            </a:r>
          </a:p>
        </p:txBody>
      </p:sp>
      <p:sp>
        <p:nvSpPr>
          <p:cNvPr id="6" name="Title 5">
            <a:extLst>
              <a:ext uri="{FF2B5EF4-FFF2-40B4-BE49-F238E27FC236}">
                <a16:creationId xmlns:a16="http://schemas.microsoft.com/office/drawing/2014/main" id="{24467A4D-9449-3B5B-FE1B-751B5599756A}"/>
              </a:ext>
            </a:extLst>
          </p:cNvPr>
          <p:cNvSpPr>
            <a:spLocks noGrp="1"/>
          </p:cNvSpPr>
          <p:nvPr>
            <p:ph type="title"/>
          </p:nvPr>
        </p:nvSpPr>
        <p:spPr/>
        <p:txBody>
          <a:bodyPr/>
          <a:lstStyle/>
          <a:p>
            <a:r>
              <a:rPr lang="en-US" dirty="0"/>
              <a:t>Predicted transmitting abilities</a:t>
            </a:r>
          </a:p>
        </p:txBody>
      </p:sp>
    </p:spTree>
    <p:extLst>
      <p:ext uri="{BB962C8B-B14F-4D97-AF65-F5344CB8AC3E}">
        <p14:creationId xmlns:p14="http://schemas.microsoft.com/office/powerpoint/2010/main" val="323846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9527-6069-B3A1-B971-BDBD364C97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F71490-7ECE-3400-A21C-F53F3FA0DCDC}"/>
              </a:ext>
            </a:extLst>
          </p:cNvPr>
          <p:cNvSpPr>
            <a:spLocks noGrp="1"/>
          </p:cNvSpPr>
          <p:nvPr>
            <p:ph type="title"/>
          </p:nvPr>
        </p:nvSpPr>
        <p:spPr/>
        <p:txBody>
          <a:bodyPr/>
          <a:lstStyle/>
          <a:p>
            <a:r>
              <a:rPr lang="en-US" dirty="0"/>
              <a:t>Genomic and traditional PTA</a:t>
            </a:r>
          </a:p>
        </p:txBody>
      </p:sp>
      <p:graphicFrame>
        <p:nvGraphicFramePr>
          <p:cNvPr id="6" name="Content Placeholder 5">
            <a:extLst>
              <a:ext uri="{FF2B5EF4-FFF2-40B4-BE49-F238E27FC236}">
                <a16:creationId xmlns:a16="http://schemas.microsoft.com/office/drawing/2014/main" id="{55AF87D0-7D4C-E5DC-8385-C07AB9F15A49}"/>
              </a:ext>
            </a:extLst>
          </p:cNvPr>
          <p:cNvGraphicFramePr>
            <a:graphicFrameLocks noGrp="1"/>
          </p:cNvGraphicFramePr>
          <p:nvPr>
            <p:ph idx="1"/>
            <p:extLst>
              <p:ext uri="{D42A27DB-BD31-4B8C-83A1-F6EECF244321}">
                <p14:modId xmlns:p14="http://schemas.microsoft.com/office/powerpoint/2010/main" val="3539685733"/>
              </p:ext>
            </p:extLst>
          </p:nvPr>
        </p:nvGraphicFramePr>
        <p:xfrm>
          <a:off x="313320" y="1778608"/>
          <a:ext cx="11539960" cy="3843834"/>
        </p:xfrm>
        <a:graphic>
          <a:graphicData uri="http://schemas.openxmlformats.org/drawingml/2006/table">
            <a:tbl>
              <a:tblPr firstRow="1" bandRow="1">
                <a:tableStyleId>{2D5ABB26-0587-4C30-8999-92F81FD0307C}</a:tableStyleId>
              </a:tblPr>
              <a:tblGrid>
                <a:gridCol w="2014409">
                  <a:extLst>
                    <a:ext uri="{9D8B030D-6E8A-4147-A177-3AD203B41FA5}">
                      <a16:colId xmlns:a16="http://schemas.microsoft.com/office/drawing/2014/main" val="352749780"/>
                    </a:ext>
                  </a:extLst>
                </a:gridCol>
                <a:gridCol w="2416628">
                  <a:extLst>
                    <a:ext uri="{9D8B030D-6E8A-4147-A177-3AD203B41FA5}">
                      <a16:colId xmlns:a16="http://schemas.microsoft.com/office/drawing/2014/main" val="1447173443"/>
                    </a:ext>
                  </a:extLst>
                </a:gridCol>
                <a:gridCol w="2383972">
                  <a:extLst>
                    <a:ext uri="{9D8B030D-6E8A-4147-A177-3AD203B41FA5}">
                      <a16:colId xmlns:a16="http://schemas.microsoft.com/office/drawing/2014/main" val="3543533029"/>
                    </a:ext>
                  </a:extLst>
                </a:gridCol>
                <a:gridCol w="2296885">
                  <a:extLst>
                    <a:ext uri="{9D8B030D-6E8A-4147-A177-3AD203B41FA5}">
                      <a16:colId xmlns:a16="http://schemas.microsoft.com/office/drawing/2014/main" val="1216006838"/>
                    </a:ext>
                  </a:extLst>
                </a:gridCol>
                <a:gridCol w="2428066">
                  <a:extLst>
                    <a:ext uri="{9D8B030D-6E8A-4147-A177-3AD203B41FA5}">
                      <a16:colId xmlns:a16="http://schemas.microsoft.com/office/drawing/2014/main" val="4100583233"/>
                    </a:ext>
                  </a:extLst>
                </a:gridCol>
              </a:tblGrid>
              <a:tr h="536982">
                <a:tc>
                  <a:txBody>
                    <a:bodyPr/>
                    <a:lstStyle/>
                    <a:p>
                      <a:pPr marL="0" marR="0">
                        <a:lnSpc>
                          <a:spcPct val="107000"/>
                        </a:lnSpc>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gridSpan="2">
                  <a:txBody>
                    <a:bodyPr/>
                    <a:lstStyle/>
                    <a:p>
                      <a:pPr marL="0" marR="0" algn="ctr">
                        <a:lnSpc>
                          <a:spcPct val="107000"/>
                        </a:lnSpc>
                        <a:spcAft>
                          <a:spcPts val="800"/>
                        </a:spcAft>
                      </a:pPr>
                      <a:r>
                        <a:rPr lang="en-US" sz="2400" b="1" kern="1200" dirty="0">
                          <a:solidFill>
                            <a:srgbClr val="000000"/>
                          </a:solidFill>
                          <a:effectLst/>
                        </a:rPr>
                        <a:t>Genomic PTA mean ± SD (REL)</a:t>
                      </a:r>
                      <a:endParaRPr lang="en-US" sz="2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Aft>
                          <a:spcPts val="800"/>
                        </a:spcAft>
                      </a:pPr>
                      <a:r>
                        <a:rPr lang="en-US" sz="2400" b="1" kern="1200" dirty="0">
                          <a:solidFill>
                            <a:srgbClr val="000000"/>
                          </a:solidFill>
                          <a:effectLst/>
                        </a:rPr>
                        <a:t>Traditional PTA mean ± SD (REL)</a:t>
                      </a:r>
                      <a:endParaRPr lang="en-US" sz="2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03476660"/>
                  </a:ext>
                </a:extLst>
              </a:tr>
              <a:tr h="0">
                <a:tc>
                  <a:txBody>
                    <a:bodyPr/>
                    <a:lstStyle/>
                    <a:p>
                      <a:pPr marL="0" marR="0">
                        <a:lnSpc>
                          <a:spcPct val="107000"/>
                        </a:lnSpc>
                        <a:spcAft>
                          <a:spcPts val="800"/>
                        </a:spcAft>
                      </a:pPr>
                      <a:r>
                        <a:rPr lang="en-US" sz="2400" b="1" kern="1200" dirty="0">
                          <a:solidFill>
                            <a:srgbClr val="00B0F0"/>
                          </a:solidFill>
                          <a:effectLst/>
                        </a:rPr>
                        <a:t> </a:t>
                      </a:r>
                      <a:r>
                        <a:rPr lang="en-US" sz="2400" b="1" kern="1200" dirty="0">
                          <a:solidFill>
                            <a:srgbClr val="000000"/>
                          </a:solidFill>
                          <a:effectLst/>
                        </a:rPr>
                        <a:t>Trait (Breed)</a:t>
                      </a:r>
                      <a:endParaRPr lang="en-US" sz="2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2400" b="1" kern="1200" dirty="0">
                          <a:solidFill>
                            <a:srgbClr val="00B0F0"/>
                          </a:solidFill>
                          <a:effectLst/>
                        </a:rPr>
                        <a:t>Old</a:t>
                      </a:r>
                      <a:endParaRPr lang="en-US"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2400" b="1" kern="1200" dirty="0">
                          <a:solidFill>
                            <a:srgbClr val="00B0F0"/>
                          </a:solidFill>
                          <a:effectLst/>
                        </a:rPr>
                        <a:t>Young</a:t>
                      </a:r>
                      <a:endParaRPr lang="en-US"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1219170" rtl="0" eaLnBrk="1" latinLnBrk="0" hangingPunct="1">
                        <a:lnSpc>
                          <a:spcPct val="107000"/>
                        </a:lnSpc>
                        <a:spcAft>
                          <a:spcPts val="800"/>
                        </a:spcAft>
                      </a:pPr>
                      <a:r>
                        <a:rPr lang="en-US" sz="2400" b="1" kern="1200" dirty="0">
                          <a:solidFill>
                            <a:srgbClr val="00B0F0"/>
                          </a:solidFill>
                          <a:effectLst/>
                        </a:rPr>
                        <a:t>Old</a:t>
                      </a:r>
                      <a:endParaRPr lang="en-US" sz="2400" b="1" kern="1200" dirty="0">
                        <a:solidFill>
                          <a:srgbClr val="00B0F0"/>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pPr>
                      <a:r>
                        <a:rPr lang="en-US" sz="2400" b="1" kern="1200" dirty="0">
                          <a:solidFill>
                            <a:srgbClr val="00B0F0"/>
                          </a:solidFill>
                          <a:effectLst/>
                        </a:rPr>
                        <a:t>Young</a:t>
                      </a:r>
                      <a:endParaRPr lang="en-US"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094196"/>
                  </a:ext>
                </a:extLst>
              </a:tr>
              <a:tr h="762316">
                <a:tc>
                  <a:txBody>
                    <a:bodyPr/>
                    <a:lstStyle/>
                    <a:p>
                      <a:pPr marL="0" marR="0">
                        <a:lnSpc>
                          <a:spcPct val="107000"/>
                        </a:lnSpc>
                        <a:spcAft>
                          <a:spcPts val="800"/>
                        </a:spcAft>
                      </a:pPr>
                      <a:r>
                        <a:rPr lang="en-US" sz="2400" b="0" kern="1200" dirty="0">
                          <a:solidFill>
                            <a:srgbClr val="00B0F0"/>
                          </a:solidFill>
                          <a:effectLst/>
                        </a:rPr>
                        <a:t>DIAR (JE)</a:t>
                      </a:r>
                      <a:endParaRPr lang="en-US" sz="2400" b="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Aft>
                          <a:spcPts val="800"/>
                        </a:spcAft>
                      </a:pPr>
                      <a:r>
                        <a:rPr lang="en-US" sz="2400" kern="1200" dirty="0">
                          <a:solidFill>
                            <a:srgbClr val="000000"/>
                          </a:solidFill>
                          <a:effectLst/>
                        </a:rPr>
                        <a:t>0.07 ± 0.36 (34)</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Aft>
                          <a:spcPts val="800"/>
                        </a:spcAft>
                      </a:pPr>
                      <a:r>
                        <a:rPr lang="en-US" sz="2400" kern="1200">
                          <a:solidFill>
                            <a:srgbClr val="000000"/>
                          </a:solidFill>
                          <a:effectLst/>
                        </a:rPr>
                        <a:t>0.08 ± 0.47 (33)</a:t>
                      </a:r>
                      <a:endParaRPr lang="en-US" sz="2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Aft>
                          <a:spcPts val="800"/>
                        </a:spcAft>
                      </a:pPr>
                      <a:r>
                        <a:rPr lang="en-US" sz="2400" kern="1200" dirty="0">
                          <a:solidFill>
                            <a:srgbClr val="000000"/>
                          </a:solidFill>
                          <a:effectLst/>
                        </a:rPr>
                        <a:t>-0.01 ± 0.36 (15)</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Aft>
                          <a:spcPts val="800"/>
                        </a:spcAft>
                      </a:pPr>
                      <a:r>
                        <a:rPr lang="en-US" sz="2400" kern="1200">
                          <a:solidFill>
                            <a:srgbClr val="000000"/>
                          </a:solidFill>
                          <a:effectLst/>
                        </a:rPr>
                        <a:t> 0.06 ± 0.52 (15)</a:t>
                      </a:r>
                      <a:endParaRPr lang="en-US" sz="2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701671"/>
                  </a:ext>
                </a:extLst>
              </a:tr>
              <a:tr h="742256">
                <a:tc>
                  <a:txBody>
                    <a:bodyPr/>
                    <a:lstStyle/>
                    <a:p>
                      <a:pPr marL="0" marR="0">
                        <a:lnSpc>
                          <a:spcPct val="107000"/>
                        </a:lnSpc>
                        <a:spcAft>
                          <a:spcPts val="800"/>
                        </a:spcAft>
                      </a:pPr>
                      <a:r>
                        <a:rPr lang="en-US" sz="2400" b="0" kern="1200" dirty="0">
                          <a:solidFill>
                            <a:srgbClr val="00B0F0"/>
                          </a:solidFill>
                          <a:effectLst/>
                        </a:rPr>
                        <a:t>RESP (JE)</a:t>
                      </a:r>
                      <a:endParaRPr lang="en-US" sz="2400" b="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0.04 ± 0.41 (42)</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-0.01 ± 0.48 (39)</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 0.03 ± 0.42 (21)</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a:solidFill>
                            <a:srgbClr val="000000"/>
                          </a:solidFill>
                          <a:effectLst/>
                        </a:rPr>
                        <a:t>-0.04 ± 0.51 (18)</a:t>
                      </a:r>
                      <a:endParaRPr lang="en-US" sz="2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3970675"/>
                  </a:ext>
                </a:extLst>
              </a:tr>
              <a:tr h="682072">
                <a:tc>
                  <a:txBody>
                    <a:bodyPr/>
                    <a:lstStyle/>
                    <a:p>
                      <a:pPr marL="0" marR="0">
                        <a:lnSpc>
                          <a:spcPct val="107000"/>
                        </a:lnSpc>
                        <a:spcAft>
                          <a:spcPts val="800"/>
                        </a:spcAft>
                      </a:pPr>
                      <a:r>
                        <a:rPr lang="en-US" sz="2400" b="0" kern="1200" dirty="0">
                          <a:solidFill>
                            <a:srgbClr val="00B0F0"/>
                          </a:solidFill>
                          <a:effectLst/>
                        </a:rPr>
                        <a:t>DIAR (HO)</a:t>
                      </a:r>
                      <a:endParaRPr lang="en-US" sz="2400" b="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-0.01 ± 0.25 (47)</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-0.03 ± 0.34 (45)</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-0.00 ± 0.25 (19)</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2400" kern="1200" dirty="0">
                          <a:solidFill>
                            <a:srgbClr val="000000"/>
                          </a:solidFill>
                          <a:effectLst/>
                        </a:rPr>
                        <a:t>-0.04 ± 0.26 (12)</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4043803"/>
                  </a:ext>
                </a:extLst>
              </a:tr>
              <a:tr h="742256">
                <a:tc>
                  <a:txBody>
                    <a:bodyPr/>
                    <a:lstStyle/>
                    <a:p>
                      <a:pPr marL="0" marR="0">
                        <a:lnSpc>
                          <a:spcPct val="107000"/>
                        </a:lnSpc>
                        <a:spcAft>
                          <a:spcPts val="800"/>
                        </a:spcAft>
                      </a:pPr>
                      <a:r>
                        <a:rPr lang="en-US" sz="2400" b="0" kern="1200" dirty="0">
                          <a:solidFill>
                            <a:srgbClr val="00B0F0"/>
                          </a:solidFill>
                          <a:effectLst/>
                        </a:rPr>
                        <a:t>RESP (HO)</a:t>
                      </a:r>
                      <a:endParaRPr lang="en-US" sz="2400" b="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Aft>
                          <a:spcPts val="800"/>
                        </a:spcAft>
                      </a:pPr>
                      <a:r>
                        <a:rPr lang="en-US" sz="2400" kern="1200" dirty="0">
                          <a:solidFill>
                            <a:srgbClr val="000000"/>
                          </a:solidFill>
                          <a:effectLst/>
                        </a:rPr>
                        <a:t>-0.04 ± 0.36 (60)</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Aft>
                          <a:spcPts val="800"/>
                        </a:spcAft>
                      </a:pPr>
                      <a:r>
                        <a:rPr lang="en-US" sz="2400" kern="1200" dirty="0">
                          <a:solidFill>
                            <a:srgbClr val="000000"/>
                          </a:solidFill>
                          <a:effectLst/>
                        </a:rPr>
                        <a:t>-0.11 ± 0.51 (59)</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Aft>
                          <a:spcPts val="800"/>
                        </a:spcAft>
                      </a:pPr>
                      <a:r>
                        <a:rPr lang="en-US" sz="2400" kern="1200" dirty="0">
                          <a:solidFill>
                            <a:srgbClr val="000000"/>
                          </a:solidFill>
                          <a:effectLst/>
                        </a:rPr>
                        <a:t>-0.02 ± 0.35 (26)</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Aft>
                          <a:spcPts val="800"/>
                        </a:spcAft>
                      </a:pPr>
                      <a:r>
                        <a:rPr lang="en-US" sz="2400" kern="1200" dirty="0">
                          <a:solidFill>
                            <a:srgbClr val="000000"/>
                          </a:solidFill>
                          <a:effectLst/>
                        </a:rPr>
                        <a:t>-0.08 ± 0.36 (17)</a:t>
                      </a:r>
                      <a:endPar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17853"/>
                  </a:ext>
                </a:extLst>
              </a:tr>
            </a:tbl>
          </a:graphicData>
        </a:graphic>
      </p:graphicFrame>
    </p:spTree>
    <p:extLst>
      <p:ext uri="{BB962C8B-B14F-4D97-AF65-F5344CB8AC3E}">
        <p14:creationId xmlns:p14="http://schemas.microsoft.com/office/powerpoint/2010/main" val="149691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71AC-BFE3-6007-4565-DB34776812FA}"/>
            </a:ext>
          </a:extLst>
        </p:cNvPr>
        <p:cNvGrpSpPr/>
        <p:nvPr/>
      </p:nvGrpSpPr>
      <p:grpSpPr>
        <a:xfrm>
          <a:off x="0" y="0"/>
          <a:ext cx="0" cy="0"/>
          <a:chOff x="0" y="0"/>
          <a:chExt cx="0" cy="0"/>
        </a:xfrm>
      </p:grpSpPr>
      <p:pic>
        <p:nvPicPr>
          <p:cNvPr id="6" name="Picture 5" descr="A group of graphs showing different colors&#10;&#10;Description automatically generated with medium confidence">
            <a:extLst>
              <a:ext uri="{FF2B5EF4-FFF2-40B4-BE49-F238E27FC236}">
                <a16:creationId xmlns:a16="http://schemas.microsoft.com/office/drawing/2014/main" id="{CC10985C-7E0C-D853-031D-995886B3A76C}"/>
              </a:ext>
            </a:extLst>
          </p:cNvPr>
          <p:cNvPicPr>
            <a:picLocks noChangeAspect="1"/>
          </p:cNvPicPr>
          <p:nvPr/>
        </p:nvPicPr>
        <p:blipFill rotWithShape="1">
          <a:blip r:embed="rId3"/>
          <a:srcRect t="3806" b="49762"/>
          <a:stretch/>
        </p:blipFill>
        <p:spPr bwMode="auto">
          <a:xfrm>
            <a:off x="248198" y="1688432"/>
            <a:ext cx="5730240" cy="1719072"/>
          </a:xfrm>
          <a:prstGeom prst="rect">
            <a:avLst/>
          </a:prstGeom>
          <a:ln>
            <a:noFill/>
          </a:ln>
          <a:extLst>
            <a:ext uri="{53640926-AAD7-44D8-BBD7-CCE9431645EC}">
              <a14:shadowObscured xmlns:a14="http://schemas.microsoft.com/office/drawing/2010/main"/>
            </a:ext>
          </a:extLst>
        </p:spPr>
      </p:pic>
      <p:pic>
        <p:nvPicPr>
          <p:cNvPr id="7" name="Picture 6" descr="A group of graphs showing different colors&#10;&#10;Description automatically generated with medium confidence">
            <a:extLst>
              <a:ext uri="{FF2B5EF4-FFF2-40B4-BE49-F238E27FC236}">
                <a16:creationId xmlns:a16="http://schemas.microsoft.com/office/drawing/2014/main" id="{757B5055-9ABB-6DED-A969-0F89F2C73D74}"/>
              </a:ext>
            </a:extLst>
          </p:cNvPr>
          <p:cNvPicPr>
            <a:picLocks noChangeAspect="1"/>
          </p:cNvPicPr>
          <p:nvPr/>
        </p:nvPicPr>
        <p:blipFill rotWithShape="1">
          <a:blip r:embed="rId3"/>
          <a:srcRect t="53789"/>
          <a:stretch/>
        </p:blipFill>
        <p:spPr bwMode="auto">
          <a:xfrm>
            <a:off x="6262185" y="1693004"/>
            <a:ext cx="5729603" cy="1709928"/>
          </a:xfrm>
          <a:prstGeom prst="rect">
            <a:avLst/>
          </a:prstGeom>
          <a:ln>
            <a:noFill/>
          </a:ln>
          <a:extLst>
            <a:ext uri="{53640926-AAD7-44D8-BBD7-CCE9431645EC}">
              <a14:shadowObscured xmlns:a14="http://schemas.microsoft.com/office/drawing/2010/main"/>
            </a:ext>
          </a:extLst>
        </p:spPr>
      </p:pic>
      <p:pic>
        <p:nvPicPr>
          <p:cNvPr id="2" name="Picture 1" descr="A group of blue and green graphs&#10;&#10;Description automatically generated">
            <a:extLst>
              <a:ext uri="{FF2B5EF4-FFF2-40B4-BE49-F238E27FC236}">
                <a16:creationId xmlns:a16="http://schemas.microsoft.com/office/drawing/2014/main" id="{6FB35D5A-365D-C841-3E2B-E71FD48FD5EC}"/>
              </a:ext>
            </a:extLst>
          </p:cNvPr>
          <p:cNvPicPr>
            <a:picLocks noChangeAspect="1"/>
          </p:cNvPicPr>
          <p:nvPr/>
        </p:nvPicPr>
        <p:blipFill rotWithShape="1">
          <a:blip r:embed="rId4"/>
          <a:srcRect t="5012" b="50891"/>
          <a:stretch/>
        </p:blipFill>
        <p:spPr bwMode="auto">
          <a:xfrm>
            <a:off x="248198" y="4003972"/>
            <a:ext cx="5707641" cy="1737360"/>
          </a:xfrm>
          <a:prstGeom prst="rect">
            <a:avLst/>
          </a:prstGeom>
          <a:ln>
            <a:noFill/>
          </a:ln>
          <a:extLst>
            <a:ext uri="{53640926-AAD7-44D8-BBD7-CCE9431645EC}">
              <a14:shadowObscured xmlns:a14="http://schemas.microsoft.com/office/drawing/2010/main"/>
            </a:ext>
          </a:extLst>
        </p:spPr>
      </p:pic>
      <p:pic>
        <p:nvPicPr>
          <p:cNvPr id="3" name="Picture 2" descr="A group of blue and green graphs&#10;&#10;Description automatically generated">
            <a:extLst>
              <a:ext uri="{FF2B5EF4-FFF2-40B4-BE49-F238E27FC236}">
                <a16:creationId xmlns:a16="http://schemas.microsoft.com/office/drawing/2014/main" id="{41467923-68CD-56A6-475D-D766ED34D153}"/>
              </a:ext>
            </a:extLst>
          </p:cNvPr>
          <p:cNvPicPr>
            <a:picLocks noChangeAspect="1"/>
          </p:cNvPicPr>
          <p:nvPr/>
        </p:nvPicPr>
        <p:blipFill rotWithShape="1">
          <a:blip r:embed="rId4"/>
          <a:srcRect t="52615" b="3789"/>
          <a:stretch/>
        </p:blipFill>
        <p:spPr bwMode="auto">
          <a:xfrm>
            <a:off x="6096000" y="4026302"/>
            <a:ext cx="5713086" cy="17190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6318DAC-CB64-D542-6CD9-B5B3E5C9D8E6}"/>
              </a:ext>
            </a:extLst>
          </p:cNvPr>
          <p:cNvSpPr txBox="1"/>
          <p:nvPr/>
        </p:nvSpPr>
        <p:spPr>
          <a:xfrm>
            <a:off x="5488479" y="1692474"/>
            <a:ext cx="553709" cy="369332"/>
          </a:xfrm>
          <a:prstGeom prst="rect">
            <a:avLst/>
          </a:prstGeom>
          <a:noFill/>
        </p:spPr>
        <p:txBody>
          <a:bodyPr wrap="square" rtlCol="0">
            <a:spAutoFit/>
          </a:bodyPr>
          <a:lstStyle/>
          <a:p>
            <a:pPr algn="ctr"/>
            <a:r>
              <a:rPr lang="en-US" b="1" dirty="0">
                <a:solidFill>
                  <a:schemeClr val="accent1"/>
                </a:solidFill>
              </a:rPr>
              <a:t>HO</a:t>
            </a:r>
          </a:p>
        </p:txBody>
      </p:sp>
      <p:sp>
        <p:nvSpPr>
          <p:cNvPr id="8" name="TextBox 7">
            <a:extLst>
              <a:ext uri="{FF2B5EF4-FFF2-40B4-BE49-F238E27FC236}">
                <a16:creationId xmlns:a16="http://schemas.microsoft.com/office/drawing/2014/main" id="{AFE7D8F0-816A-6595-C240-CC9ED28C7E0F}"/>
              </a:ext>
            </a:extLst>
          </p:cNvPr>
          <p:cNvSpPr txBox="1"/>
          <p:nvPr/>
        </p:nvSpPr>
        <p:spPr>
          <a:xfrm>
            <a:off x="11346085" y="1692474"/>
            <a:ext cx="645703" cy="369332"/>
          </a:xfrm>
          <a:prstGeom prst="rect">
            <a:avLst/>
          </a:prstGeom>
          <a:noFill/>
        </p:spPr>
        <p:txBody>
          <a:bodyPr wrap="square" rtlCol="0">
            <a:spAutoFit/>
          </a:bodyPr>
          <a:lstStyle/>
          <a:p>
            <a:r>
              <a:rPr lang="en-US" b="1" dirty="0">
                <a:solidFill>
                  <a:schemeClr val="accent1"/>
                </a:solidFill>
              </a:rPr>
              <a:t>HO</a:t>
            </a:r>
          </a:p>
        </p:txBody>
      </p:sp>
      <p:sp>
        <p:nvSpPr>
          <p:cNvPr id="9" name="TextBox 8">
            <a:extLst>
              <a:ext uri="{FF2B5EF4-FFF2-40B4-BE49-F238E27FC236}">
                <a16:creationId xmlns:a16="http://schemas.microsoft.com/office/drawing/2014/main" id="{757D216D-E2B7-1342-D11B-11BEB2361930}"/>
              </a:ext>
            </a:extLst>
          </p:cNvPr>
          <p:cNvSpPr txBox="1"/>
          <p:nvPr/>
        </p:nvSpPr>
        <p:spPr>
          <a:xfrm>
            <a:off x="5488479" y="4003972"/>
            <a:ext cx="467360" cy="369332"/>
          </a:xfrm>
          <a:prstGeom prst="rect">
            <a:avLst/>
          </a:prstGeom>
          <a:noFill/>
        </p:spPr>
        <p:txBody>
          <a:bodyPr wrap="square" rtlCol="0">
            <a:spAutoFit/>
          </a:bodyPr>
          <a:lstStyle/>
          <a:p>
            <a:r>
              <a:rPr lang="en-US" b="1" dirty="0">
                <a:solidFill>
                  <a:schemeClr val="accent1"/>
                </a:solidFill>
              </a:rPr>
              <a:t>JE</a:t>
            </a:r>
          </a:p>
        </p:txBody>
      </p:sp>
      <p:sp>
        <p:nvSpPr>
          <p:cNvPr id="10" name="TextBox 9">
            <a:extLst>
              <a:ext uri="{FF2B5EF4-FFF2-40B4-BE49-F238E27FC236}">
                <a16:creationId xmlns:a16="http://schemas.microsoft.com/office/drawing/2014/main" id="{C8D0BB0D-C0B8-77BA-62DB-D0E924395387}"/>
              </a:ext>
            </a:extLst>
          </p:cNvPr>
          <p:cNvSpPr txBox="1"/>
          <p:nvPr/>
        </p:nvSpPr>
        <p:spPr>
          <a:xfrm>
            <a:off x="11341726" y="4003972"/>
            <a:ext cx="467360" cy="369332"/>
          </a:xfrm>
          <a:prstGeom prst="rect">
            <a:avLst/>
          </a:prstGeom>
          <a:noFill/>
        </p:spPr>
        <p:txBody>
          <a:bodyPr wrap="square" rtlCol="0">
            <a:spAutoFit/>
          </a:bodyPr>
          <a:lstStyle/>
          <a:p>
            <a:r>
              <a:rPr lang="en-US" b="1" dirty="0">
                <a:solidFill>
                  <a:schemeClr val="accent1"/>
                </a:solidFill>
              </a:rPr>
              <a:t>JE</a:t>
            </a:r>
          </a:p>
        </p:txBody>
      </p:sp>
      <p:sp>
        <p:nvSpPr>
          <p:cNvPr id="12" name="TextBox 11">
            <a:extLst>
              <a:ext uri="{FF2B5EF4-FFF2-40B4-BE49-F238E27FC236}">
                <a16:creationId xmlns:a16="http://schemas.microsoft.com/office/drawing/2014/main" id="{13A27B4C-97B4-817A-3DBA-2EFC3C42CFDC}"/>
              </a:ext>
            </a:extLst>
          </p:cNvPr>
          <p:cNvSpPr txBox="1"/>
          <p:nvPr/>
        </p:nvSpPr>
        <p:spPr>
          <a:xfrm>
            <a:off x="8325105" y="5660307"/>
            <a:ext cx="1254875" cy="461665"/>
          </a:xfrm>
          <a:prstGeom prst="rect">
            <a:avLst/>
          </a:prstGeom>
          <a:noFill/>
        </p:spPr>
        <p:txBody>
          <a:bodyPr wrap="square" rtlCol="0">
            <a:spAutoFit/>
          </a:bodyPr>
          <a:lstStyle/>
          <a:p>
            <a:pPr algn="ctr"/>
            <a:r>
              <a:rPr lang="en-US" sz="2400" b="1" dirty="0">
                <a:solidFill>
                  <a:schemeClr val="accent1"/>
                </a:solidFill>
              </a:rPr>
              <a:t>RESP</a:t>
            </a:r>
          </a:p>
        </p:txBody>
      </p:sp>
      <p:sp>
        <p:nvSpPr>
          <p:cNvPr id="18" name="Title 17">
            <a:extLst>
              <a:ext uri="{FF2B5EF4-FFF2-40B4-BE49-F238E27FC236}">
                <a16:creationId xmlns:a16="http://schemas.microsoft.com/office/drawing/2014/main" id="{E79C2861-6B5D-22F4-32E4-A15E2AA3510E}"/>
              </a:ext>
            </a:extLst>
          </p:cNvPr>
          <p:cNvSpPr>
            <a:spLocks noGrp="1"/>
          </p:cNvSpPr>
          <p:nvPr>
            <p:ph type="title"/>
          </p:nvPr>
        </p:nvSpPr>
        <p:spPr/>
        <p:txBody>
          <a:bodyPr/>
          <a:lstStyle/>
          <a:p>
            <a:r>
              <a:rPr lang="en-US" dirty="0"/>
              <a:t>Genomic PTA and reliabilities</a:t>
            </a:r>
          </a:p>
        </p:txBody>
      </p:sp>
      <p:sp>
        <p:nvSpPr>
          <p:cNvPr id="19" name="TextBox 18">
            <a:extLst>
              <a:ext uri="{FF2B5EF4-FFF2-40B4-BE49-F238E27FC236}">
                <a16:creationId xmlns:a16="http://schemas.microsoft.com/office/drawing/2014/main" id="{6B4C759F-8DAF-4A66-29E6-7D011018BB6A}"/>
              </a:ext>
            </a:extLst>
          </p:cNvPr>
          <p:cNvSpPr txBox="1"/>
          <p:nvPr/>
        </p:nvSpPr>
        <p:spPr>
          <a:xfrm>
            <a:off x="2850993" y="5660307"/>
            <a:ext cx="1254875" cy="461665"/>
          </a:xfrm>
          <a:prstGeom prst="rect">
            <a:avLst/>
          </a:prstGeom>
          <a:noFill/>
        </p:spPr>
        <p:txBody>
          <a:bodyPr wrap="square" rtlCol="0">
            <a:spAutoFit/>
          </a:bodyPr>
          <a:lstStyle/>
          <a:p>
            <a:pPr algn="ctr"/>
            <a:r>
              <a:rPr lang="en-US" sz="2400" b="1" dirty="0">
                <a:solidFill>
                  <a:schemeClr val="accent1"/>
                </a:solidFill>
              </a:rPr>
              <a:t>DIAR</a:t>
            </a:r>
          </a:p>
        </p:txBody>
      </p:sp>
    </p:spTree>
    <p:extLst>
      <p:ext uri="{BB962C8B-B14F-4D97-AF65-F5344CB8AC3E}">
        <p14:creationId xmlns:p14="http://schemas.microsoft.com/office/powerpoint/2010/main" val="339436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40EF8-790F-8A39-5F42-B68133A7D6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0BAB393-4376-6037-0436-08787FA4470C}"/>
              </a:ext>
            </a:extLst>
          </p:cNvPr>
          <p:cNvSpPr>
            <a:spLocks noGrp="1"/>
          </p:cNvSpPr>
          <p:nvPr>
            <p:ph type="title"/>
          </p:nvPr>
        </p:nvSpPr>
        <p:spPr/>
        <p:txBody>
          <a:bodyPr/>
          <a:lstStyle/>
          <a:p>
            <a:r>
              <a:rPr lang="en-US" dirty="0"/>
              <a:t>PTA correlations with other traits</a:t>
            </a:r>
          </a:p>
        </p:txBody>
      </p:sp>
      <p:graphicFrame>
        <p:nvGraphicFramePr>
          <p:cNvPr id="4" name="Table 3">
            <a:extLst>
              <a:ext uri="{FF2B5EF4-FFF2-40B4-BE49-F238E27FC236}">
                <a16:creationId xmlns:a16="http://schemas.microsoft.com/office/drawing/2014/main" id="{BF7450DC-94B0-2ECD-0C96-B216FDCABB2E}"/>
              </a:ext>
            </a:extLst>
          </p:cNvPr>
          <p:cNvGraphicFramePr>
            <a:graphicFrameLocks noGrp="1"/>
          </p:cNvGraphicFramePr>
          <p:nvPr>
            <p:extLst>
              <p:ext uri="{D42A27DB-BD31-4B8C-83A1-F6EECF244321}">
                <p14:modId xmlns:p14="http://schemas.microsoft.com/office/powerpoint/2010/main" val="1394491233"/>
              </p:ext>
            </p:extLst>
          </p:nvPr>
        </p:nvGraphicFramePr>
        <p:xfrm>
          <a:off x="786008" y="1559404"/>
          <a:ext cx="5226181" cy="4267200"/>
        </p:xfrm>
        <a:graphic>
          <a:graphicData uri="http://schemas.openxmlformats.org/drawingml/2006/table">
            <a:tbl>
              <a:tblPr/>
              <a:tblGrid>
                <a:gridCol w="2860706">
                  <a:extLst>
                    <a:ext uri="{9D8B030D-6E8A-4147-A177-3AD203B41FA5}">
                      <a16:colId xmlns:a16="http://schemas.microsoft.com/office/drawing/2014/main" val="3927798721"/>
                    </a:ext>
                  </a:extLst>
                </a:gridCol>
                <a:gridCol w="805543">
                  <a:extLst>
                    <a:ext uri="{9D8B030D-6E8A-4147-A177-3AD203B41FA5}">
                      <a16:colId xmlns:a16="http://schemas.microsoft.com/office/drawing/2014/main" val="3534084627"/>
                    </a:ext>
                  </a:extLst>
                </a:gridCol>
                <a:gridCol w="402772">
                  <a:extLst>
                    <a:ext uri="{9D8B030D-6E8A-4147-A177-3AD203B41FA5}">
                      <a16:colId xmlns:a16="http://schemas.microsoft.com/office/drawing/2014/main" val="758378887"/>
                    </a:ext>
                  </a:extLst>
                </a:gridCol>
                <a:gridCol w="772885">
                  <a:extLst>
                    <a:ext uri="{9D8B030D-6E8A-4147-A177-3AD203B41FA5}">
                      <a16:colId xmlns:a16="http://schemas.microsoft.com/office/drawing/2014/main" val="4037664421"/>
                    </a:ext>
                  </a:extLst>
                </a:gridCol>
                <a:gridCol w="384275">
                  <a:extLst>
                    <a:ext uri="{9D8B030D-6E8A-4147-A177-3AD203B41FA5}">
                      <a16:colId xmlns:a16="http://schemas.microsoft.com/office/drawing/2014/main" val="3525355886"/>
                    </a:ext>
                  </a:extLst>
                </a:gridCol>
              </a:tblGrid>
              <a:tr h="161161">
                <a:tc>
                  <a:txBody>
                    <a:bodyPr/>
                    <a:lstStyle/>
                    <a:p>
                      <a:pPr marL="0" marR="0" algn="l">
                        <a:buNone/>
                      </a:pPr>
                      <a:r>
                        <a:rPr lang="en-US" sz="2000" b="1" dirty="0">
                          <a:solidFill>
                            <a:srgbClr val="000000"/>
                          </a:solidFill>
                          <a:effectLst/>
                          <a:latin typeface="Aptos" panose="020B0004020202020204" pitchFamily="34" charset="0"/>
                        </a:rPr>
                        <a:t>Trait</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buNone/>
                      </a:pPr>
                      <a:r>
                        <a:rPr lang="en-US" sz="2000" b="1" dirty="0">
                          <a:solidFill>
                            <a:srgbClr val="000000"/>
                          </a:solidFill>
                          <a:effectLst/>
                          <a:latin typeface="Aptos" panose="020B0004020202020204" pitchFamily="34" charset="0"/>
                        </a:rPr>
                        <a:t>DIAR</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buNone/>
                      </a:pPr>
                      <a:endParaRPr lang="en-US" sz="2000" b="1" dirty="0">
                        <a:solidFill>
                          <a:srgbClr val="000000"/>
                        </a:solidFill>
                        <a:effectLst/>
                        <a:latin typeface="Aptos" panose="020B0004020202020204" pitchFamily="34" charset="0"/>
                      </a:endParaRP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buNone/>
                      </a:pPr>
                      <a:r>
                        <a:rPr lang="en-US" sz="2000" b="1" dirty="0">
                          <a:solidFill>
                            <a:srgbClr val="000000"/>
                          </a:solidFill>
                          <a:effectLst/>
                          <a:latin typeface="Aptos" panose="020B0004020202020204" pitchFamily="34" charset="0"/>
                        </a:rPr>
                        <a:t>RESP</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buNone/>
                      </a:pPr>
                      <a:endParaRPr lang="en-US" sz="2000" b="1" dirty="0">
                        <a:solidFill>
                          <a:srgbClr val="000000"/>
                        </a:solidFill>
                        <a:effectLst/>
                        <a:latin typeface="Aptos" panose="020B0004020202020204" pitchFamily="34" charset="0"/>
                      </a:endParaRP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7237751"/>
                  </a:ext>
                </a:extLst>
              </a:tr>
              <a:tr h="161161">
                <a:tc>
                  <a:txBody>
                    <a:bodyPr/>
                    <a:lstStyle/>
                    <a:p>
                      <a:pPr marL="0" marR="0" algn="l">
                        <a:buNone/>
                      </a:pPr>
                      <a:r>
                        <a:rPr lang="en-US" sz="2000" dirty="0">
                          <a:solidFill>
                            <a:srgbClr val="000000"/>
                          </a:solidFill>
                          <a:effectLst/>
                          <a:latin typeface="Aptos" panose="020B0004020202020204" pitchFamily="34" charset="0"/>
                        </a:rPr>
                        <a:t>Heifer livability</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0.13</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0.35</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4169918"/>
                  </a:ext>
                </a:extLst>
              </a:tr>
              <a:tr h="161161">
                <a:tc>
                  <a:txBody>
                    <a:bodyPr/>
                    <a:lstStyle/>
                    <a:p>
                      <a:pPr marL="0" marR="0" algn="l">
                        <a:buNone/>
                      </a:pPr>
                      <a:r>
                        <a:rPr lang="en-US" sz="2000" dirty="0">
                          <a:solidFill>
                            <a:srgbClr val="000000"/>
                          </a:solidFill>
                          <a:effectLst/>
                          <a:latin typeface="Aptos" panose="020B0004020202020204" pitchFamily="34" charset="0"/>
                        </a:rPr>
                        <a:t>Diarrhea</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1.00</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0.22</a:t>
                      </a:r>
                    </a:p>
                  </a:txBody>
                  <a:tcPr marL="60435" marR="60435" marT="0" marB="0" anchor="ctr">
                    <a:lnL>
                      <a:noFill/>
                    </a:lnL>
                    <a:lnR>
                      <a:noFill/>
                    </a:lnR>
                    <a:lnT>
                      <a:noFill/>
                    </a:lnT>
                    <a:lnB>
                      <a:noFill/>
                    </a:lnB>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429875652"/>
                  </a:ext>
                </a:extLst>
              </a:tr>
              <a:tr h="161161">
                <a:tc>
                  <a:txBody>
                    <a:bodyPr/>
                    <a:lstStyle/>
                    <a:p>
                      <a:pPr marL="0" marR="0" algn="l">
                        <a:buNone/>
                      </a:pPr>
                      <a:r>
                        <a:rPr lang="en-US" sz="2000" dirty="0">
                          <a:solidFill>
                            <a:srgbClr val="000000"/>
                          </a:solidFill>
                          <a:effectLst/>
                          <a:latin typeface="Aptos" panose="020B0004020202020204" pitchFamily="34" charset="0"/>
                        </a:rPr>
                        <a:t>Respiratory illness</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0.22</a:t>
                      </a:r>
                    </a:p>
                  </a:txBody>
                  <a:tcPr marL="60435" marR="60435"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1.00</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780525363"/>
                  </a:ext>
                </a:extLst>
              </a:tr>
              <a:tr h="161161">
                <a:tc>
                  <a:txBody>
                    <a:bodyPr/>
                    <a:lstStyle/>
                    <a:p>
                      <a:pPr marL="0" marR="0" algn="l">
                        <a:buNone/>
                      </a:pPr>
                      <a:r>
                        <a:rPr lang="en-US" sz="2000" dirty="0">
                          <a:solidFill>
                            <a:srgbClr val="000000"/>
                          </a:solidFill>
                          <a:effectLst/>
                          <a:latin typeface="Aptos" panose="020B0004020202020204" pitchFamily="34" charset="0"/>
                        </a:rPr>
                        <a:t>Milk</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-0.05</a:t>
                      </a:r>
                    </a:p>
                  </a:txBody>
                  <a:tcPr marL="60435" marR="60435"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4177429488"/>
                  </a:ext>
                </a:extLst>
              </a:tr>
              <a:tr h="161161">
                <a:tc>
                  <a:txBody>
                    <a:bodyPr/>
                    <a:lstStyle/>
                    <a:p>
                      <a:pPr marL="0" marR="0" algn="l">
                        <a:buNone/>
                      </a:pPr>
                      <a:r>
                        <a:rPr lang="en-US" sz="2000" dirty="0">
                          <a:solidFill>
                            <a:srgbClr val="000000"/>
                          </a:solidFill>
                          <a:effectLst/>
                          <a:latin typeface="Aptos" panose="020B0004020202020204" pitchFamily="34" charset="0"/>
                        </a:rPr>
                        <a:t>Fat</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0.04</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-0.00</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3854370074"/>
                  </a:ext>
                </a:extLst>
              </a:tr>
              <a:tr h="161161">
                <a:tc>
                  <a:txBody>
                    <a:bodyPr/>
                    <a:lstStyle/>
                    <a:p>
                      <a:pPr marL="0" marR="0" algn="l">
                        <a:buNone/>
                      </a:pPr>
                      <a:r>
                        <a:rPr lang="en-US" sz="2000" dirty="0">
                          <a:solidFill>
                            <a:srgbClr val="000000"/>
                          </a:solidFill>
                          <a:effectLst/>
                          <a:latin typeface="Aptos" panose="020B0004020202020204" pitchFamily="34" charset="0"/>
                        </a:rPr>
                        <a:t>Protein</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696803258"/>
                  </a:ext>
                </a:extLst>
              </a:tr>
              <a:tr h="161161">
                <a:tc>
                  <a:txBody>
                    <a:bodyPr/>
                    <a:lstStyle/>
                    <a:p>
                      <a:pPr marL="0" marR="0" algn="l">
                        <a:buNone/>
                      </a:pPr>
                      <a:r>
                        <a:rPr lang="en-US" sz="2000" dirty="0">
                          <a:solidFill>
                            <a:srgbClr val="000000"/>
                          </a:solidFill>
                          <a:effectLst/>
                          <a:latin typeface="Aptos" panose="020B0004020202020204" pitchFamily="34" charset="0"/>
                        </a:rPr>
                        <a:t>Productive life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0.13</a:t>
                      </a:r>
                    </a:p>
                  </a:txBody>
                  <a:tcPr marL="60435" marR="60435" marT="0" marB="0" anchor="ctr">
                    <a:lnL>
                      <a:noFill/>
                    </a:lnL>
                    <a:lnR>
                      <a:noFill/>
                    </a:lnR>
                    <a:lnT>
                      <a:noFill/>
                    </a:lnT>
                    <a:lnB>
                      <a:noFill/>
                    </a:lnB>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994384981"/>
                  </a:ext>
                </a:extLst>
              </a:tr>
              <a:tr h="161161">
                <a:tc>
                  <a:txBody>
                    <a:bodyPr/>
                    <a:lstStyle/>
                    <a:p>
                      <a:pPr marL="0" marR="0" algn="l">
                        <a:buNone/>
                      </a:pPr>
                      <a:r>
                        <a:rPr lang="en-US" sz="2000" dirty="0">
                          <a:solidFill>
                            <a:srgbClr val="000000"/>
                          </a:solidFill>
                          <a:effectLst/>
                          <a:latin typeface="Aptos" panose="020B0004020202020204" pitchFamily="34" charset="0"/>
                        </a:rPr>
                        <a:t>Somatic cell score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-0.10</a:t>
                      </a:r>
                    </a:p>
                  </a:txBody>
                  <a:tcPr marL="60435" marR="60435" marT="0" marB="0" anchor="ctr">
                    <a:lnL>
                      <a:noFill/>
                    </a:lnL>
                    <a:lnR>
                      <a:noFill/>
                    </a:lnR>
                    <a:lnT>
                      <a:noFill/>
                    </a:lnT>
                    <a:lnB>
                      <a:noFill/>
                    </a:lnB>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710261410"/>
                  </a:ext>
                </a:extLst>
              </a:tr>
              <a:tr h="161161">
                <a:tc>
                  <a:txBody>
                    <a:bodyPr/>
                    <a:lstStyle/>
                    <a:p>
                      <a:pPr marL="0" marR="0" algn="l">
                        <a:buNone/>
                      </a:pPr>
                      <a:r>
                        <a:rPr lang="en-US" sz="2000" dirty="0">
                          <a:solidFill>
                            <a:srgbClr val="000000"/>
                          </a:solidFill>
                          <a:effectLst/>
                          <a:latin typeface="Aptos" panose="020B0004020202020204" pitchFamily="34" charset="0"/>
                        </a:rPr>
                        <a:t>Body weight composite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734813106"/>
                  </a:ext>
                </a:extLst>
              </a:tr>
              <a:tr h="161161">
                <a:tc>
                  <a:txBody>
                    <a:bodyPr/>
                    <a:lstStyle/>
                    <a:p>
                      <a:pPr marL="0" marR="0" algn="l">
                        <a:buNone/>
                      </a:pPr>
                      <a:r>
                        <a:rPr lang="en-US" sz="2000" dirty="0">
                          <a:solidFill>
                            <a:srgbClr val="000000"/>
                          </a:solidFill>
                          <a:effectLst/>
                          <a:latin typeface="Aptos" panose="020B0004020202020204" pitchFamily="34" charset="0"/>
                        </a:rPr>
                        <a:t>Udder composite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-0.06</a:t>
                      </a:r>
                    </a:p>
                  </a:txBody>
                  <a:tcPr marL="60435" marR="60435"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60236035"/>
                  </a:ext>
                </a:extLst>
              </a:tr>
              <a:tr h="161161">
                <a:tc>
                  <a:txBody>
                    <a:bodyPr/>
                    <a:lstStyle/>
                    <a:p>
                      <a:pPr marL="0" marR="0" algn="l">
                        <a:buNone/>
                      </a:pPr>
                      <a:r>
                        <a:rPr lang="en-US" sz="2000" dirty="0">
                          <a:solidFill>
                            <a:srgbClr val="000000"/>
                          </a:solidFill>
                          <a:effectLst/>
                          <a:latin typeface="Aptos" panose="020B0004020202020204" pitchFamily="34" charset="0"/>
                        </a:rPr>
                        <a:t>Feet and leg composite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0435" marR="60435"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94690189"/>
                  </a:ext>
                </a:extLst>
              </a:tr>
              <a:tr h="161161">
                <a:tc>
                  <a:txBody>
                    <a:bodyPr/>
                    <a:lstStyle/>
                    <a:p>
                      <a:pPr marL="0" marR="0" algn="l">
                        <a:buNone/>
                      </a:pPr>
                      <a:r>
                        <a:rPr lang="en-US" sz="2000" dirty="0">
                          <a:solidFill>
                            <a:srgbClr val="000000"/>
                          </a:solidFill>
                          <a:effectLst/>
                          <a:latin typeface="Aptos" panose="020B0004020202020204" pitchFamily="34" charset="0"/>
                        </a:rPr>
                        <a:t>Daughter pregnancy rate</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-0.06</a:t>
                      </a:r>
                    </a:p>
                  </a:txBody>
                  <a:tcPr marL="60435" marR="60435"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0435" marR="60435"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383767652"/>
                  </a:ext>
                </a:extLst>
              </a:tr>
              <a:tr h="161161">
                <a:tc>
                  <a:txBody>
                    <a:bodyPr/>
                    <a:lstStyle/>
                    <a:p>
                      <a:pPr marL="0" marR="0" algn="l">
                        <a:buNone/>
                      </a:pPr>
                      <a:r>
                        <a:rPr lang="en-US" sz="2000" dirty="0">
                          <a:solidFill>
                            <a:srgbClr val="000000"/>
                          </a:solidFill>
                          <a:effectLst/>
                          <a:latin typeface="Aptos" panose="020B0004020202020204" pitchFamily="34" charset="0"/>
                        </a:rPr>
                        <a:t>Calving trait subindex</a:t>
                      </a:r>
                    </a:p>
                  </a:txBody>
                  <a:tcPr marL="60435" marR="6043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0435" marR="6043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-0.06</a:t>
                      </a:r>
                    </a:p>
                  </a:txBody>
                  <a:tcPr marL="60435" marR="6043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7003152"/>
                  </a:ext>
                </a:extLst>
              </a:tr>
            </a:tbl>
          </a:graphicData>
        </a:graphic>
      </p:graphicFrame>
      <p:graphicFrame>
        <p:nvGraphicFramePr>
          <p:cNvPr id="6" name="Table 5">
            <a:extLst>
              <a:ext uri="{FF2B5EF4-FFF2-40B4-BE49-F238E27FC236}">
                <a16:creationId xmlns:a16="http://schemas.microsoft.com/office/drawing/2014/main" id="{FB8A3A36-D581-E9D4-9103-C581781E21E0}"/>
              </a:ext>
            </a:extLst>
          </p:cNvPr>
          <p:cNvGraphicFramePr>
            <a:graphicFrameLocks noGrp="1"/>
          </p:cNvGraphicFramePr>
          <p:nvPr>
            <p:extLst>
              <p:ext uri="{D42A27DB-BD31-4B8C-83A1-F6EECF244321}">
                <p14:modId xmlns:p14="http://schemas.microsoft.com/office/powerpoint/2010/main" val="2137060384"/>
              </p:ext>
            </p:extLst>
          </p:nvPr>
        </p:nvGraphicFramePr>
        <p:xfrm>
          <a:off x="6083300" y="1559403"/>
          <a:ext cx="5226179" cy="4267200"/>
        </p:xfrm>
        <a:graphic>
          <a:graphicData uri="http://schemas.openxmlformats.org/drawingml/2006/table">
            <a:tbl>
              <a:tblPr/>
              <a:tblGrid>
                <a:gridCol w="2679700">
                  <a:extLst>
                    <a:ext uri="{9D8B030D-6E8A-4147-A177-3AD203B41FA5}">
                      <a16:colId xmlns:a16="http://schemas.microsoft.com/office/drawing/2014/main" val="3561619355"/>
                    </a:ext>
                  </a:extLst>
                </a:gridCol>
                <a:gridCol w="762000">
                  <a:extLst>
                    <a:ext uri="{9D8B030D-6E8A-4147-A177-3AD203B41FA5}">
                      <a16:colId xmlns:a16="http://schemas.microsoft.com/office/drawing/2014/main" val="3844544741"/>
                    </a:ext>
                  </a:extLst>
                </a:gridCol>
                <a:gridCol w="446314">
                  <a:extLst>
                    <a:ext uri="{9D8B030D-6E8A-4147-A177-3AD203B41FA5}">
                      <a16:colId xmlns:a16="http://schemas.microsoft.com/office/drawing/2014/main" val="104335791"/>
                    </a:ext>
                  </a:extLst>
                </a:gridCol>
                <a:gridCol w="838200">
                  <a:extLst>
                    <a:ext uri="{9D8B030D-6E8A-4147-A177-3AD203B41FA5}">
                      <a16:colId xmlns:a16="http://schemas.microsoft.com/office/drawing/2014/main" val="897952698"/>
                    </a:ext>
                  </a:extLst>
                </a:gridCol>
                <a:gridCol w="499965">
                  <a:extLst>
                    <a:ext uri="{9D8B030D-6E8A-4147-A177-3AD203B41FA5}">
                      <a16:colId xmlns:a16="http://schemas.microsoft.com/office/drawing/2014/main" val="4204267782"/>
                    </a:ext>
                  </a:extLst>
                </a:gridCol>
              </a:tblGrid>
              <a:tr h="161161">
                <a:tc>
                  <a:txBody>
                    <a:bodyPr/>
                    <a:lstStyle/>
                    <a:p>
                      <a:pPr marL="0" marR="0" algn="l">
                        <a:buNone/>
                      </a:pPr>
                      <a:r>
                        <a:rPr lang="en-US" sz="2000" b="1" dirty="0">
                          <a:solidFill>
                            <a:srgbClr val="000000"/>
                          </a:solidFill>
                          <a:effectLst/>
                          <a:latin typeface="Aptos" panose="020B0004020202020204" pitchFamily="34" charset="0"/>
                        </a:rPr>
                        <a:t>Trait</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buNone/>
                      </a:pPr>
                      <a:r>
                        <a:rPr lang="en-US" sz="2000" b="1" dirty="0">
                          <a:solidFill>
                            <a:srgbClr val="000000"/>
                          </a:solidFill>
                          <a:effectLst/>
                          <a:latin typeface="Aptos" panose="020B0004020202020204" pitchFamily="34" charset="0"/>
                        </a:rPr>
                        <a:t>DIAR</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l">
                        <a:buNone/>
                      </a:pPr>
                      <a:endParaRPr lang="en-US" sz="2000" b="1" dirty="0">
                        <a:solidFill>
                          <a:srgbClr val="000000"/>
                        </a:solidFill>
                        <a:effectLst/>
                        <a:latin typeface="Aptos" panose="020B0004020202020204" pitchFamily="34" charset="0"/>
                      </a:endParaRP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buNone/>
                      </a:pPr>
                      <a:r>
                        <a:rPr lang="en-US" sz="2000" b="1" dirty="0">
                          <a:solidFill>
                            <a:srgbClr val="000000"/>
                          </a:solidFill>
                          <a:effectLst/>
                          <a:latin typeface="Aptos" panose="020B0004020202020204" pitchFamily="34" charset="0"/>
                        </a:rPr>
                        <a:t>RESP</a:t>
                      </a: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buNone/>
                      </a:pPr>
                      <a:endParaRPr lang="en-US" sz="2000" b="1" dirty="0">
                        <a:solidFill>
                          <a:srgbClr val="000000"/>
                        </a:solidFill>
                        <a:effectLst/>
                        <a:latin typeface="Aptos" panose="020B0004020202020204" pitchFamily="34" charset="0"/>
                      </a:endParaRPr>
                    </a:p>
                  </a:txBody>
                  <a:tcPr marL="60435" marR="60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2951346"/>
                  </a:ext>
                </a:extLst>
              </a:tr>
              <a:tr h="161161">
                <a:tc>
                  <a:txBody>
                    <a:bodyPr/>
                    <a:lstStyle/>
                    <a:p>
                      <a:pPr marL="0" marR="0" algn="l">
                        <a:buNone/>
                      </a:pPr>
                      <a:r>
                        <a:rPr lang="en-US" sz="2000" dirty="0">
                          <a:solidFill>
                            <a:srgbClr val="000000"/>
                          </a:solidFill>
                          <a:effectLst/>
                          <a:latin typeface="Aptos" panose="020B0004020202020204" pitchFamily="34" charset="0"/>
                        </a:rPr>
                        <a:t>Heifer conception rate</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0.04</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0.06</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32167855"/>
                  </a:ext>
                </a:extLst>
              </a:tr>
              <a:tr h="161161">
                <a:tc>
                  <a:txBody>
                    <a:bodyPr/>
                    <a:lstStyle/>
                    <a:p>
                      <a:pPr marL="0" marR="0" algn="l">
                        <a:buNone/>
                      </a:pPr>
                      <a:r>
                        <a:rPr lang="en-US" sz="2000">
                          <a:solidFill>
                            <a:srgbClr val="000000"/>
                          </a:solidFill>
                          <a:effectLst/>
                          <a:latin typeface="Aptos" panose="020B0004020202020204" pitchFamily="34" charset="0"/>
                        </a:rPr>
                        <a:t>Cow conception rate</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-0.06</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135276444"/>
                  </a:ext>
                </a:extLst>
              </a:tr>
              <a:tr h="161161">
                <a:tc>
                  <a:txBody>
                    <a:bodyPr/>
                    <a:lstStyle/>
                    <a:p>
                      <a:pPr marL="0" marR="0" algn="l">
                        <a:buNone/>
                      </a:pPr>
                      <a:r>
                        <a:rPr lang="en-US" sz="2000" dirty="0">
                          <a:solidFill>
                            <a:srgbClr val="000000"/>
                          </a:solidFill>
                          <a:effectLst/>
                          <a:latin typeface="Aptos" panose="020B0004020202020204" pitchFamily="34" charset="0"/>
                        </a:rPr>
                        <a:t>Livability</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0.09</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432431583"/>
                  </a:ext>
                </a:extLst>
              </a:tr>
              <a:tr h="161161">
                <a:tc>
                  <a:txBody>
                    <a:bodyPr/>
                    <a:lstStyle/>
                    <a:p>
                      <a:pPr marL="0" marR="0" algn="l">
                        <a:buNone/>
                      </a:pPr>
                      <a:r>
                        <a:rPr lang="en-US" sz="2000">
                          <a:solidFill>
                            <a:srgbClr val="000000"/>
                          </a:solidFill>
                          <a:effectLst/>
                          <a:latin typeface="Aptos" panose="020B0004020202020204" pitchFamily="34" charset="0"/>
                        </a:rPr>
                        <a:t>Gestation length</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0.07</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0.04</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75720980"/>
                  </a:ext>
                </a:extLst>
              </a:tr>
              <a:tr h="161161">
                <a:tc>
                  <a:txBody>
                    <a:bodyPr/>
                    <a:lstStyle/>
                    <a:p>
                      <a:pPr marL="0" marR="0" algn="l">
                        <a:buNone/>
                      </a:pPr>
                      <a:r>
                        <a:rPr lang="en-US" sz="2000">
                          <a:solidFill>
                            <a:srgbClr val="000000"/>
                          </a:solidFill>
                          <a:effectLst/>
                          <a:latin typeface="Aptos" panose="020B0004020202020204" pitchFamily="34" charset="0"/>
                        </a:rPr>
                        <a:t>Health trait subindex</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0.00</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934108988"/>
                  </a:ext>
                </a:extLst>
              </a:tr>
              <a:tr h="161161">
                <a:tc>
                  <a:txBody>
                    <a:bodyPr/>
                    <a:lstStyle/>
                    <a:p>
                      <a:pPr marL="0" marR="0" algn="l">
                        <a:buNone/>
                      </a:pPr>
                      <a:r>
                        <a:rPr lang="en-US" sz="2000">
                          <a:solidFill>
                            <a:srgbClr val="000000"/>
                          </a:solidFill>
                          <a:effectLst/>
                          <a:latin typeface="Aptos" panose="020B0004020202020204" pitchFamily="34" charset="0"/>
                        </a:rPr>
                        <a:t>Residual feed intake</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-0.08</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090558532"/>
                  </a:ext>
                </a:extLst>
              </a:tr>
              <a:tr h="161161">
                <a:tc>
                  <a:txBody>
                    <a:bodyPr/>
                    <a:lstStyle/>
                    <a:p>
                      <a:pPr marL="0" marR="0" algn="l">
                        <a:buNone/>
                      </a:pPr>
                      <a:r>
                        <a:rPr lang="en-US" sz="2000" dirty="0">
                          <a:solidFill>
                            <a:srgbClr val="000000"/>
                          </a:solidFill>
                          <a:effectLst/>
                          <a:latin typeface="Aptos" panose="020B0004020202020204" pitchFamily="34" charset="0"/>
                        </a:rPr>
                        <a:t>Milk fever</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693117590"/>
                  </a:ext>
                </a:extLst>
              </a:tr>
              <a:tr h="161161">
                <a:tc>
                  <a:txBody>
                    <a:bodyPr/>
                    <a:lstStyle/>
                    <a:p>
                      <a:pPr marL="0" marR="0" algn="l">
                        <a:buNone/>
                      </a:pPr>
                      <a:r>
                        <a:rPr lang="en-US" sz="2000" dirty="0">
                          <a:solidFill>
                            <a:srgbClr val="000000"/>
                          </a:solidFill>
                          <a:effectLst/>
                          <a:latin typeface="Aptos" panose="020B0004020202020204" pitchFamily="34" charset="0"/>
                        </a:rPr>
                        <a:t>Displaced abomasum</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446799300"/>
                  </a:ext>
                </a:extLst>
              </a:tr>
              <a:tr h="161161">
                <a:tc>
                  <a:txBody>
                    <a:bodyPr/>
                    <a:lstStyle/>
                    <a:p>
                      <a:pPr marL="0" marR="0" algn="l">
                        <a:buNone/>
                      </a:pPr>
                      <a:r>
                        <a:rPr lang="en-US" sz="2000">
                          <a:solidFill>
                            <a:srgbClr val="000000"/>
                          </a:solidFill>
                          <a:effectLst/>
                          <a:latin typeface="Aptos" panose="020B0004020202020204" pitchFamily="34" charset="0"/>
                        </a:rPr>
                        <a:t>Ketosis</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-0.02</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04799488"/>
                  </a:ext>
                </a:extLst>
              </a:tr>
              <a:tr h="161161">
                <a:tc>
                  <a:txBody>
                    <a:bodyPr/>
                    <a:lstStyle/>
                    <a:p>
                      <a:pPr marL="0" marR="0" algn="l">
                        <a:buNone/>
                      </a:pPr>
                      <a:r>
                        <a:rPr lang="en-US" sz="2000">
                          <a:solidFill>
                            <a:srgbClr val="000000"/>
                          </a:solidFill>
                          <a:effectLst/>
                          <a:latin typeface="Aptos" panose="020B0004020202020204" pitchFamily="34" charset="0"/>
                        </a:rPr>
                        <a:t>Mastitis</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0.039</a:t>
                      </a:r>
                    </a:p>
                  </a:txBody>
                  <a:tcPr marL="68580" marR="68580" marT="0" marB="0" anchor="ctr">
                    <a:lnL>
                      <a:noFill/>
                    </a:lnL>
                    <a:lnR>
                      <a:noFill/>
                    </a:lnR>
                    <a:lnT>
                      <a:noFill/>
                    </a:lnT>
                    <a:lnB>
                      <a:noFill/>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0.09</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1285114540"/>
                  </a:ext>
                </a:extLst>
              </a:tr>
              <a:tr h="161161">
                <a:tc>
                  <a:txBody>
                    <a:bodyPr/>
                    <a:lstStyle/>
                    <a:p>
                      <a:pPr marL="0" marR="0" algn="l">
                        <a:buNone/>
                      </a:pPr>
                      <a:r>
                        <a:rPr lang="en-US" sz="2000" dirty="0">
                          <a:solidFill>
                            <a:srgbClr val="000000"/>
                          </a:solidFill>
                          <a:effectLst/>
                          <a:latin typeface="Aptos" panose="020B0004020202020204" pitchFamily="34" charset="0"/>
                        </a:rPr>
                        <a:t>Metritis</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-0.05</a:t>
                      </a:r>
                    </a:p>
                  </a:txBody>
                  <a:tcPr marL="68580" marR="68580" marT="0" marB="0" anchor="ctr">
                    <a:lnL>
                      <a:noFill/>
                    </a:lnL>
                    <a:lnR>
                      <a:noFill/>
                    </a:lnR>
                    <a:lnT>
                      <a:noFill/>
                    </a:lnT>
                    <a:lnB>
                      <a:noFill/>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8580" marR="68580" marT="0" marB="0" anchor="ctr">
                    <a:lnL>
                      <a:noFill/>
                    </a:lnL>
                    <a:lnR>
                      <a:noFill/>
                    </a:lnR>
                    <a:lnT>
                      <a:noFill/>
                    </a:lnT>
                    <a:lnB>
                      <a:noFill/>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a:noFill/>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a:noFill/>
                    </a:lnB>
                    <a:solidFill>
                      <a:srgbClr val="FFFFFF"/>
                    </a:solidFill>
                  </a:tcPr>
                </a:tc>
                <a:extLst>
                  <a:ext uri="{0D108BD9-81ED-4DB2-BD59-A6C34878D82A}">
                    <a16:rowId xmlns:a16="http://schemas.microsoft.com/office/drawing/2014/main" val="2640957157"/>
                  </a:ext>
                </a:extLst>
              </a:tr>
              <a:tr h="161161">
                <a:tc>
                  <a:txBody>
                    <a:bodyPr/>
                    <a:lstStyle/>
                    <a:p>
                      <a:pPr marL="0" marR="0" algn="l">
                        <a:buNone/>
                      </a:pPr>
                      <a:r>
                        <a:rPr lang="en-US" sz="2000" dirty="0">
                          <a:solidFill>
                            <a:srgbClr val="000000"/>
                          </a:solidFill>
                          <a:effectLst/>
                          <a:latin typeface="Aptos" panose="020B0004020202020204" pitchFamily="34" charset="0"/>
                        </a:rPr>
                        <a:t>Retained placenta</a:t>
                      </a: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0.03</a:t>
                      </a: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l">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buNone/>
                      </a:pPr>
                      <a:r>
                        <a:rPr lang="en-US" sz="2000" dirty="0">
                          <a:solidFill>
                            <a:srgbClr val="000000"/>
                          </a:solidFill>
                          <a:effectLst/>
                          <a:latin typeface="Aptos" panose="020B0004020202020204" pitchFamily="34" charset="0"/>
                        </a:rPr>
                        <a:t>0.01</a:t>
                      </a: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0435" marR="60435" marT="0" marB="0" anchor="ctr">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445659960"/>
                  </a:ext>
                </a:extLst>
              </a:tr>
              <a:tr h="161161">
                <a:tc>
                  <a:txBody>
                    <a:bodyPr/>
                    <a:lstStyle/>
                    <a:p>
                      <a:pPr marL="0" marR="0" algn="l">
                        <a:buNone/>
                      </a:pPr>
                      <a:r>
                        <a:rPr lang="en-US" sz="2000" dirty="0">
                          <a:solidFill>
                            <a:srgbClr val="000000"/>
                          </a:solidFill>
                          <a:effectLst/>
                          <a:latin typeface="Aptos" panose="020B0004020202020204" pitchFamily="34" charset="0"/>
                        </a:rPr>
                        <a:t>Early first calving</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buNone/>
                      </a:pPr>
                      <a:r>
                        <a:rPr lang="en-US" sz="2000" dirty="0">
                          <a:solidFill>
                            <a:srgbClr val="000000"/>
                          </a:solidFill>
                          <a:effectLst/>
                          <a:latin typeface="Aptos" panose="020B0004020202020204" pitchFamily="34" charset="0"/>
                        </a:rPr>
                        <a:t>0.02</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buNone/>
                      </a:pPr>
                      <a:endParaRPr lang="en-US" sz="2000" dirty="0">
                        <a:solidFill>
                          <a:srgbClr val="000000"/>
                        </a:solidFill>
                        <a:effectLst/>
                        <a:latin typeface="Aptos" panose="020B00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Aptos" panose="020B0004020202020204" pitchFamily="34" charset="0"/>
                        </a:rPr>
                        <a:t>0.09</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l">
                        <a:buNone/>
                      </a:pPr>
                      <a:r>
                        <a:rPr lang="en-US" sz="2000" dirty="0">
                          <a:solidFill>
                            <a:srgbClr val="000000"/>
                          </a:solidFill>
                          <a:effectLst/>
                          <a:latin typeface="Aptos" panose="020B0004020202020204" pitchFamily="34" charset="0"/>
                        </a:rPr>
                        <a:t>**</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31190833"/>
                  </a:ext>
                </a:extLst>
              </a:tr>
            </a:tbl>
          </a:graphicData>
        </a:graphic>
      </p:graphicFrame>
      <p:sp>
        <p:nvSpPr>
          <p:cNvPr id="9" name="TextBox 8">
            <a:extLst>
              <a:ext uri="{FF2B5EF4-FFF2-40B4-BE49-F238E27FC236}">
                <a16:creationId xmlns:a16="http://schemas.microsoft.com/office/drawing/2014/main" id="{6198666D-F7C2-AA13-DB4B-A574B8EF81C2}"/>
              </a:ext>
            </a:extLst>
          </p:cNvPr>
          <p:cNvSpPr txBox="1"/>
          <p:nvPr/>
        </p:nvSpPr>
        <p:spPr>
          <a:xfrm>
            <a:off x="696684" y="5804831"/>
            <a:ext cx="7903029" cy="369332"/>
          </a:xfrm>
          <a:prstGeom prst="rect">
            <a:avLst/>
          </a:prstGeom>
          <a:noFill/>
        </p:spPr>
        <p:txBody>
          <a:bodyPr wrap="square">
            <a:spAutoFit/>
          </a:bodyPr>
          <a:lstStyle/>
          <a:p>
            <a:r>
              <a:rPr lang="en-US" b="0" i="0" dirty="0">
                <a:solidFill>
                  <a:srgbClr val="000000"/>
                </a:solidFill>
                <a:effectLst/>
                <a:latin typeface="Aptos" panose="020B0004020202020204" pitchFamily="34" charset="0"/>
              </a:rPr>
              <a:t>Proven Holstein bulls (reliability &gt;= 85%, n = 4,292); ** P &lt;0.001, *P &lt; 0.01.</a:t>
            </a:r>
            <a:endParaRPr lang="en-US" dirty="0"/>
          </a:p>
        </p:txBody>
      </p:sp>
    </p:spTree>
    <p:extLst>
      <p:ext uri="{BB962C8B-B14F-4D97-AF65-F5344CB8AC3E}">
        <p14:creationId xmlns:p14="http://schemas.microsoft.com/office/powerpoint/2010/main" val="351121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5DB0-1D31-737F-D453-B3FB75FA19D3}"/>
            </a:ext>
          </a:extLst>
        </p:cNvPr>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57376909-A0F4-1DD1-AD0E-65CD1FB666DA}"/>
              </a:ext>
            </a:extLst>
          </p:cNvPr>
          <p:cNvPicPr>
            <a:picLocks noChangeAspect="1"/>
          </p:cNvPicPr>
          <p:nvPr/>
        </p:nvPicPr>
        <p:blipFill>
          <a:blip r:embed="rId3"/>
          <a:stretch>
            <a:fillRect/>
          </a:stretch>
        </p:blipFill>
        <p:spPr>
          <a:xfrm>
            <a:off x="1296099" y="1236948"/>
            <a:ext cx="9802613" cy="4876801"/>
          </a:xfrm>
          <a:prstGeom prst="rect">
            <a:avLst/>
          </a:prstGeom>
          <a:noFill/>
        </p:spPr>
      </p:pic>
      <p:sp>
        <p:nvSpPr>
          <p:cNvPr id="10" name="TextBox 9">
            <a:extLst>
              <a:ext uri="{FF2B5EF4-FFF2-40B4-BE49-F238E27FC236}">
                <a16:creationId xmlns:a16="http://schemas.microsoft.com/office/drawing/2014/main" id="{BA0FB4C4-A13F-A982-4295-57C6FAB47432}"/>
              </a:ext>
            </a:extLst>
          </p:cNvPr>
          <p:cNvSpPr txBox="1"/>
          <p:nvPr/>
        </p:nvSpPr>
        <p:spPr>
          <a:xfrm>
            <a:off x="7882045" y="2001399"/>
            <a:ext cx="673985" cy="276999"/>
          </a:xfrm>
          <a:prstGeom prst="rect">
            <a:avLst/>
          </a:prstGeom>
          <a:noFill/>
          <a:ln>
            <a:noFill/>
          </a:ln>
        </p:spPr>
        <p:txBody>
          <a:bodyPr wrap="square" rtlCol="0">
            <a:spAutoFit/>
          </a:bodyPr>
          <a:lstStyle/>
          <a:p>
            <a:r>
              <a:rPr lang="en-US" sz="1200" i="1" dirty="0">
                <a:solidFill>
                  <a:srgbClr val="C00000"/>
                </a:solidFill>
              </a:rPr>
              <a:t>CDH11</a:t>
            </a:r>
          </a:p>
        </p:txBody>
      </p:sp>
      <p:sp>
        <p:nvSpPr>
          <p:cNvPr id="12" name="TextBox 11">
            <a:extLst>
              <a:ext uri="{FF2B5EF4-FFF2-40B4-BE49-F238E27FC236}">
                <a16:creationId xmlns:a16="http://schemas.microsoft.com/office/drawing/2014/main" id="{DEB40736-EB39-4E24-85EC-DD2D2571BDE9}"/>
              </a:ext>
            </a:extLst>
          </p:cNvPr>
          <p:cNvSpPr txBox="1"/>
          <p:nvPr/>
        </p:nvSpPr>
        <p:spPr>
          <a:xfrm>
            <a:off x="3614012" y="4500101"/>
            <a:ext cx="741382" cy="276999"/>
          </a:xfrm>
          <a:prstGeom prst="rect">
            <a:avLst/>
          </a:prstGeom>
          <a:noFill/>
          <a:ln>
            <a:noFill/>
          </a:ln>
        </p:spPr>
        <p:txBody>
          <a:bodyPr wrap="square" rtlCol="0">
            <a:spAutoFit/>
          </a:bodyPr>
          <a:lstStyle/>
          <a:p>
            <a:r>
              <a:rPr lang="en-US" sz="1200" i="1" dirty="0">
                <a:solidFill>
                  <a:srgbClr val="C00000"/>
                </a:solidFill>
              </a:rPr>
              <a:t>DNAH11</a:t>
            </a:r>
          </a:p>
        </p:txBody>
      </p:sp>
      <p:sp>
        <p:nvSpPr>
          <p:cNvPr id="3" name="TextBox 2">
            <a:extLst>
              <a:ext uri="{FF2B5EF4-FFF2-40B4-BE49-F238E27FC236}">
                <a16:creationId xmlns:a16="http://schemas.microsoft.com/office/drawing/2014/main" id="{C457A189-70C3-AA26-B31A-2C10C4996D28}"/>
              </a:ext>
            </a:extLst>
          </p:cNvPr>
          <p:cNvSpPr txBox="1"/>
          <p:nvPr/>
        </p:nvSpPr>
        <p:spPr>
          <a:xfrm>
            <a:off x="7246375" y="1814501"/>
            <a:ext cx="673985" cy="276999"/>
          </a:xfrm>
          <a:prstGeom prst="rect">
            <a:avLst/>
          </a:prstGeom>
          <a:noFill/>
          <a:ln>
            <a:noFill/>
          </a:ln>
        </p:spPr>
        <p:txBody>
          <a:bodyPr wrap="square" rtlCol="0">
            <a:spAutoFit/>
          </a:bodyPr>
          <a:lstStyle/>
          <a:p>
            <a:r>
              <a:rPr lang="en-US" sz="1200" i="1" dirty="0"/>
              <a:t>ACER3</a:t>
            </a:r>
          </a:p>
        </p:txBody>
      </p:sp>
      <p:sp>
        <p:nvSpPr>
          <p:cNvPr id="5" name="TextBox 4">
            <a:extLst>
              <a:ext uri="{FF2B5EF4-FFF2-40B4-BE49-F238E27FC236}">
                <a16:creationId xmlns:a16="http://schemas.microsoft.com/office/drawing/2014/main" id="{C5FDAFA3-1D9E-94B1-9E6A-391891C68EEE}"/>
              </a:ext>
            </a:extLst>
          </p:cNvPr>
          <p:cNvSpPr txBox="1"/>
          <p:nvPr/>
        </p:nvSpPr>
        <p:spPr>
          <a:xfrm>
            <a:off x="2684535" y="4206658"/>
            <a:ext cx="673985" cy="276999"/>
          </a:xfrm>
          <a:prstGeom prst="rect">
            <a:avLst/>
          </a:prstGeom>
          <a:noFill/>
          <a:ln>
            <a:noFill/>
          </a:ln>
        </p:spPr>
        <p:txBody>
          <a:bodyPr wrap="square" rtlCol="0">
            <a:spAutoFit/>
          </a:bodyPr>
          <a:lstStyle/>
          <a:p>
            <a:r>
              <a:rPr lang="en-US" sz="1200" i="1" dirty="0"/>
              <a:t>FARP2</a:t>
            </a:r>
          </a:p>
        </p:txBody>
      </p:sp>
      <p:sp>
        <p:nvSpPr>
          <p:cNvPr id="6" name="TextBox 5">
            <a:extLst>
              <a:ext uri="{FF2B5EF4-FFF2-40B4-BE49-F238E27FC236}">
                <a16:creationId xmlns:a16="http://schemas.microsoft.com/office/drawing/2014/main" id="{90ED7685-CFB9-3038-731B-AC6FDD26D515}"/>
              </a:ext>
            </a:extLst>
          </p:cNvPr>
          <p:cNvSpPr txBox="1"/>
          <p:nvPr/>
        </p:nvSpPr>
        <p:spPr>
          <a:xfrm>
            <a:off x="7261779" y="2042683"/>
            <a:ext cx="673985" cy="276999"/>
          </a:xfrm>
          <a:prstGeom prst="rect">
            <a:avLst/>
          </a:prstGeom>
          <a:noFill/>
          <a:ln>
            <a:noFill/>
          </a:ln>
        </p:spPr>
        <p:txBody>
          <a:bodyPr wrap="square" rtlCol="0">
            <a:spAutoFit/>
          </a:bodyPr>
          <a:lstStyle/>
          <a:p>
            <a:r>
              <a:rPr lang="en-US" sz="1200" i="1" dirty="0"/>
              <a:t>CAPN5</a:t>
            </a:r>
          </a:p>
        </p:txBody>
      </p:sp>
      <p:sp>
        <p:nvSpPr>
          <p:cNvPr id="8" name="TextBox 7">
            <a:extLst>
              <a:ext uri="{FF2B5EF4-FFF2-40B4-BE49-F238E27FC236}">
                <a16:creationId xmlns:a16="http://schemas.microsoft.com/office/drawing/2014/main" id="{017C7CBD-D9E2-89C1-0909-8C8B4BEF1630}"/>
              </a:ext>
            </a:extLst>
          </p:cNvPr>
          <p:cNvSpPr txBox="1"/>
          <p:nvPr/>
        </p:nvSpPr>
        <p:spPr>
          <a:xfrm>
            <a:off x="7983794" y="4427945"/>
            <a:ext cx="741382" cy="276999"/>
          </a:xfrm>
          <a:prstGeom prst="rect">
            <a:avLst/>
          </a:prstGeom>
          <a:noFill/>
        </p:spPr>
        <p:txBody>
          <a:bodyPr wrap="square">
            <a:spAutoFit/>
          </a:bodyPr>
          <a:lstStyle/>
          <a:p>
            <a:r>
              <a:rPr lang="en-US" sz="1200" i="1" dirty="0"/>
              <a:t>SULT2B1 </a:t>
            </a:r>
          </a:p>
        </p:txBody>
      </p:sp>
      <p:sp>
        <p:nvSpPr>
          <p:cNvPr id="9" name="TextBox 8">
            <a:extLst>
              <a:ext uri="{FF2B5EF4-FFF2-40B4-BE49-F238E27FC236}">
                <a16:creationId xmlns:a16="http://schemas.microsoft.com/office/drawing/2014/main" id="{E81C938E-AC12-64EF-73A8-1AA96185F883}"/>
              </a:ext>
            </a:extLst>
          </p:cNvPr>
          <p:cNvSpPr txBox="1"/>
          <p:nvPr/>
        </p:nvSpPr>
        <p:spPr>
          <a:xfrm>
            <a:off x="7194382" y="2303651"/>
            <a:ext cx="741382" cy="276999"/>
          </a:xfrm>
          <a:prstGeom prst="rect">
            <a:avLst/>
          </a:prstGeom>
          <a:noFill/>
        </p:spPr>
        <p:txBody>
          <a:bodyPr wrap="square">
            <a:spAutoFit/>
          </a:bodyPr>
          <a:lstStyle/>
          <a:p>
            <a:r>
              <a:rPr lang="en-US" sz="1200" i="1" dirty="0"/>
              <a:t>MYO7A </a:t>
            </a:r>
          </a:p>
        </p:txBody>
      </p:sp>
      <p:sp>
        <p:nvSpPr>
          <p:cNvPr id="14" name="TextBox 13">
            <a:extLst>
              <a:ext uri="{FF2B5EF4-FFF2-40B4-BE49-F238E27FC236}">
                <a16:creationId xmlns:a16="http://schemas.microsoft.com/office/drawing/2014/main" id="{10732928-D412-85BC-3673-55916E818C59}"/>
              </a:ext>
            </a:extLst>
          </p:cNvPr>
          <p:cNvSpPr txBox="1"/>
          <p:nvPr/>
        </p:nvSpPr>
        <p:spPr>
          <a:xfrm>
            <a:off x="7855975" y="4689228"/>
            <a:ext cx="741382" cy="276999"/>
          </a:xfrm>
          <a:prstGeom prst="rect">
            <a:avLst/>
          </a:prstGeom>
          <a:noFill/>
        </p:spPr>
        <p:txBody>
          <a:bodyPr wrap="square">
            <a:spAutoFit/>
          </a:bodyPr>
          <a:lstStyle/>
          <a:p>
            <a:r>
              <a:rPr lang="en-US" sz="1200" i="1" dirty="0"/>
              <a:t>ITFG1 </a:t>
            </a:r>
          </a:p>
        </p:txBody>
      </p:sp>
      <p:sp>
        <p:nvSpPr>
          <p:cNvPr id="15" name="TextBox 14">
            <a:extLst>
              <a:ext uri="{FF2B5EF4-FFF2-40B4-BE49-F238E27FC236}">
                <a16:creationId xmlns:a16="http://schemas.microsoft.com/office/drawing/2014/main" id="{BD4E7311-13DF-E1BD-7228-70F817DD3D34}"/>
              </a:ext>
            </a:extLst>
          </p:cNvPr>
          <p:cNvSpPr txBox="1"/>
          <p:nvPr/>
        </p:nvSpPr>
        <p:spPr>
          <a:xfrm>
            <a:off x="8725176" y="2319682"/>
            <a:ext cx="741382" cy="276999"/>
          </a:xfrm>
          <a:prstGeom prst="rect">
            <a:avLst/>
          </a:prstGeom>
          <a:noFill/>
        </p:spPr>
        <p:txBody>
          <a:bodyPr wrap="square">
            <a:spAutoFit/>
          </a:bodyPr>
          <a:lstStyle/>
          <a:p>
            <a:r>
              <a:rPr lang="en-US" sz="1200" i="1" dirty="0"/>
              <a:t>RBMS3 </a:t>
            </a:r>
          </a:p>
        </p:txBody>
      </p:sp>
      <p:sp>
        <p:nvSpPr>
          <p:cNvPr id="16" name="TextBox 15">
            <a:extLst>
              <a:ext uri="{FF2B5EF4-FFF2-40B4-BE49-F238E27FC236}">
                <a16:creationId xmlns:a16="http://schemas.microsoft.com/office/drawing/2014/main" id="{BB500170-4319-8382-3A81-04F4272F5BAF}"/>
              </a:ext>
            </a:extLst>
          </p:cNvPr>
          <p:cNvSpPr txBox="1"/>
          <p:nvPr/>
        </p:nvSpPr>
        <p:spPr>
          <a:xfrm>
            <a:off x="6415254" y="2303650"/>
            <a:ext cx="581428" cy="276999"/>
          </a:xfrm>
          <a:prstGeom prst="rect">
            <a:avLst/>
          </a:prstGeom>
          <a:noFill/>
        </p:spPr>
        <p:txBody>
          <a:bodyPr wrap="square">
            <a:spAutoFit/>
          </a:bodyPr>
          <a:lstStyle/>
          <a:p>
            <a:r>
              <a:rPr lang="en-US" sz="1200" i="1" dirty="0"/>
              <a:t>CHD7</a:t>
            </a:r>
          </a:p>
        </p:txBody>
      </p:sp>
      <p:sp>
        <p:nvSpPr>
          <p:cNvPr id="17" name="TextBox 16">
            <a:extLst>
              <a:ext uri="{FF2B5EF4-FFF2-40B4-BE49-F238E27FC236}">
                <a16:creationId xmlns:a16="http://schemas.microsoft.com/office/drawing/2014/main" id="{88522ECD-FFEE-FC2B-F6C2-3BDE9D85482A}"/>
              </a:ext>
            </a:extLst>
          </p:cNvPr>
          <p:cNvSpPr txBox="1"/>
          <p:nvPr/>
        </p:nvSpPr>
        <p:spPr>
          <a:xfrm>
            <a:off x="7261779" y="4625344"/>
            <a:ext cx="594196" cy="276999"/>
          </a:xfrm>
          <a:prstGeom prst="rect">
            <a:avLst/>
          </a:prstGeom>
          <a:noFill/>
        </p:spPr>
        <p:txBody>
          <a:bodyPr wrap="square">
            <a:spAutoFit/>
          </a:bodyPr>
          <a:lstStyle/>
          <a:p>
            <a:r>
              <a:rPr lang="en-US" sz="1200" i="1" dirty="0"/>
              <a:t>TPST2 </a:t>
            </a:r>
          </a:p>
        </p:txBody>
      </p:sp>
      <p:sp>
        <p:nvSpPr>
          <p:cNvPr id="18" name="TextBox 17">
            <a:extLst>
              <a:ext uri="{FF2B5EF4-FFF2-40B4-BE49-F238E27FC236}">
                <a16:creationId xmlns:a16="http://schemas.microsoft.com/office/drawing/2014/main" id="{11BF92FE-58CC-2A49-72AA-9740FBA7A206}"/>
              </a:ext>
            </a:extLst>
          </p:cNvPr>
          <p:cNvSpPr txBox="1"/>
          <p:nvPr/>
        </p:nvSpPr>
        <p:spPr>
          <a:xfrm>
            <a:off x="7167688" y="4827727"/>
            <a:ext cx="741381" cy="276999"/>
          </a:xfrm>
          <a:prstGeom prst="rect">
            <a:avLst/>
          </a:prstGeom>
          <a:noFill/>
        </p:spPr>
        <p:txBody>
          <a:bodyPr wrap="square">
            <a:spAutoFit/>
          </a:bodyPr>
          <a:lstStyle/>
          <a:p>
            <a:r>
              <a:rPr lang="en-US" sz="1200" i="1" dirty="0"/>
              <a:t>SEC14L3 </a:t>
            </a:r>
          </a:p>
        </p:txBody>
      </p:sp>
      <p:sp>
        <p:nvSpPr>
          <p:cNvPr id="19" name="TextBox 18">
            <a:extLst>
              <a:ext uri="{FF2B5EF4-FFF2-40B4-BE49-F238E27FC236}">
                <a16:creationId xmlns:a16="http://schemas.microsoft.com/office/drawing/2014/main" id="{D81535AF-DA27-AEAF-E578-B1615C511ABD}"/>
              </a:ext>
            </a:extLst>
          </p:cNvPr>
          <p:cNvSpPr txBox="1"/>
          <p:nvPr/>
        </p:nvSpPr>
        <p:spPr>
          <a:xfrm>
            <a:off x="10030215" y="4966226"/>
            <a:ext cx="741382" cy="276999"/>
          </a:xfrm>
          <a:prstGeom prst="rect">
            <a:avLst/>
          </a:prstGeom>
          <a:noFill/>
        </p:spPr>
        <p:txBody>
          <a:bodyPr wrap="square">
            <a:spAutoFit/>
          </a:bodyPr>
          <a:lstStyle/>
          <a:p>
            <a:r>
              <a:rPr lang="en-US" sz="1200" i="1" dirty="0"/>
              <a:t>PLAAT5 </a:t>
            </a:r>
          </a:p>
        </p:txBody>
      </p:sp>
      <p:sp>
        <p:nvSpPr>
          <p:cNvPr id="20" name="TextBox 19">
            <a:extLst>
              <a:ext uri="{FF2B5EF4-FFF2-40B4-BE49-F238E27FC236}">
                <a16:creationId xmlns:a16="http://schemas.microsoft.com/office/drawing/2014/main" id="{39029481-6259-5657-4434-9CF03CCE8C4C}"/>
              </a:ext>
            </a:extLst>
          </p:cNvPr>
          <p:cNvSpPr txBox="1"/>
          <p:nvPr/>
        </p:nvSpPr>
        <p:spPr>
          <a:xfrm>
            <a:off x="6496654" y="2596681"/>
            <a:ext cx="581428" cy="276999"/>
          </a:xfrm>
          <a:prstGeom prst="rect">
            <a:avLst/>
          </a:prstGeom>
          <a:noFill/>
        </p:spPr>
        <p:txBody>
          <a:bodyPr wrap="square">
            <a:spAutoFit/>
          </a:bodyPr>
          <a:lstStyle/>
          <a:p>
            <a:r>
              <a:rPr lang="en-US" sz="1200" i="1" dirty="0"/>
              <a:t>CA8</a:t>
            </a:r>
          </a:p>
        </p:txBody>
      </p:sp>
      <p:sp>
        <p:nvSpPr>
          <p:cNvPr id="21" name="TextBox 20">
            <a:extLst>
              <a:ext uri="{FF2B5EF4-FFF2-40B4-BE49-F238E27FC236}">
                <a16:creationId xmlns:a16="http://schemas.microsoft.com/office/drawing/2014/main" id="{467078F0-9A59-21C2-9CBC-A928B82CE1CC}"/>
              </a:ext>
            </a:extLst>
          </p:cNvPr>
          <p:cNvSpPr txBox="1"/>
          <p:nvPr/>
        </p:nvSpPr>
        <p:spPr>
          <a:xfrm>
            <a:off x="5456026" y="4966225"/>
            <a:ext cx="741380" cy="276999"/>
          </a:xfrm>
          <a:prstGeom prst="rect">
            <a:avLst/>
          </a:prstGeom>
          <a:noFill/>
        </p:spPr>
        <p:txBody>
          <a:bodyPr wrap="square">
            <a:spAutoFit/>
          </a:bodyPr>
          <a:lstStyle/>
          <a:p>
            <a:r>
              <a:rPr lang="en-US" sz="1200" i="1" dirty="0"/>
              <a:t>AKAP12</a:t>
            </a:r>
          </a:p>
        </p:txBody>
      </p:sp>
      <p:sp>
        <p:nvSpPr>
          <p:cNvPr id="22" name="TextBox 21">
            <a:extLst>
              <a:ext uri="{FF2B5EF4-FFF2-40B4-BE49-F238E27FC236}">
                <a16:creationId xmlns:a16="http://schemas.microsoft.com/office/drawing/2014/main" id="{717A6039-795B-54D3-91DB-2C1A63842648}"/>
              </a:ext>
            </a:extLst>
          </p:cNvPr>
          <p:cNvSpPr txBox="1"/>
          <p:nvPr/>
        </p:nvSpPr>
        <p:spPr>
          <a:xfrm>
            <a:off x="3847863" y="2371808"/>
            <a:ext cx="741381" cy="276999"/>
          </a:xfrm>
          <a:prstGeom prst="rect">
            <a:avLst/>
          </a:prstGeom>
          <a:noFill/>
        </p:spPr>
        <p:txBody>
          <a:bodyPr wrap="square">
            <a:spAutoFit/>
          </a:bodyPr>
          <a:lstStyle/>
          <a:p>
            <a:r>
              <a:rPr lang="en-US" sz="1200" i="1" dirty="0"/>
              <a:t>SH3TC1 </a:t>
            </a:r>
          </a:p>
        </p:txBody>
      </p:sp>
      <p:sp>
        <p:nvSpPr>
          <p:cNvPr id="23" name="TextBox 22">
            <a:extLst>
              <a:ext uri="{FF2B5EF4-FFF2-40B4-BE49-F238E27FC236}">
                <a16:creationId xmlns:a16="http://schemas.microsoft.com/office/drawing/2014/main" id="{4256FE16-9906-F3E9-13E9-0EFD0E16CFE9}"/>
              </a:ext>
            </a:extLst>
          </p:cNvPr>
          <p:cNvSpPr txBox="1"/>
          <p:nvPr/>
        </p:nvSpPr>
        <p:spPr>
          <a:xfrm>
            <a:off x="8058686" y="5006011"/>
            <a:ext cx="741382" cy="276999"/>
          </a:xfrm>
          <a:prstGeom prst="rect">
            <a:avLst/>
          </a:prstGeom>
          <a:noFill/>
        </p:spPr>
        <p:txBody>
          <a:bodyPr wrap="square">
            <a:spAutoFit/>
          </a:bodyPr>
          <a:lstStyle/>
          <a:p>
            <a:r>
              <a:rPr lang="en-US" sz="1200" i="1" dirty="0"/>
              <a:t>MYO1D</a:t>
            </a:r>
          </a:p>
        </p:txBody>
      </p:sp>
      <p:sp>
        <p:nvSpPr>
          <p:cNvPr id="26" name="TextBox 25">
            <a:extLst>
              <a:ext uri="{FF2B5EF4-FFF2-40B4-BE49-F238E27FC236}">
                <a16:creationId xmlns:a16="http://schemas.microsoft.com/office/drawing/2014/main" id="{F973C2EB-AF31-FE00-A279-FAE15AE153AF}"/>
              </a:ext>
            </a:extLst>
          </p:cNvPr>
          <p:cNvSpPr txBox="1"/>
          <p:nvPr/>
        </p:nvSpPr>
        <p:spPr>
          <a:xfrm>
            <a:off x="9535594" y="5104185"/>
            <a:ext cx="741382" cy="276999"/>
          </a:xfrm>
          <a:prstGeom prst="rect">
            <a:avLst/>
          </a:prstGeom>
          <a:noFill/>
        </p:spPr>
        <p:txBody>
          <a:bodyPr wrap="square">
            <a:spAutoFit/>
          </a:bodyPr>
          <a:lstStyle/>
          <a:p>
            <a:r>
              <a:rPr lang="en-US" sz="1200" i="1" dirty="0"/>
              <a:t>MGMT </a:t>
            </a:r>
          </a:p>
        </p:txBody>
      </p:sp>
      <p:sp>
        <p:nvSpPr>
          <p:cNvPr id="13" name="Title 12">
            <a:extLst>
              <a:ext uri="{FF2B5EF4-FFF2-40B4-BE49-F238E27FC236}">
                <a16:creationId xmlns:a16="http://schemas.microsoft.com/office/drawing/2014/main" id="{9EA6D9C7-AAD0-D863-2DD8-7032E28A9A32}"/>
              </a:ext>
            </a:extLst>
          </p:cNvPr>
          <p:cNvSpPr>
            <a:spLocks noGrp="1"/>
          </p:cNvSpPr>
          <p:nvPr>
            <p:ph type="title"/>
          </p:nvPr>
        </p:nvSpPr>
        <p:spPr/>
        <p:txBody>
          <a:bodyPr/>
          <a:lstStyle/>
          <a:p>
            <a:r>
              <a:rPr lang="en-US" dirty="0"/>
              <a:t>Potential Holstein QTL (DIAR and RESP)</a:t>
            </a:r>
          </a:p>
        </p:txBody>
      </p:sp>
    </p:spTree>
    <p:extLst>
      <p:ext uri="{BB962C8B-B14F-4D97-AF65-F5344CB8AC3E}">
        <p14:creationId xmlns:p14="http://schemas.microsoft.com/office/powerpoint/2010/main" val="31898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EB3F-053C-C726-5C28-3FC135C1D75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2A163F-B5FE-3920-BE5C-11B41F3BEC89}"/>
              </a:ext>
            </a:extLst>
          </p:cNvPr>
          <p:cNvSpPr>
            <a:spLocks noGrp="1"/>
          </p:cNvSpPr>
          <p:nvPr>
            <p:ph idx="1"/>
          </p:nvPr>
        </p:nvSpPr>
        <p:spPr/>
        <p:txBody>
          <a:bodyPr/>
          <a:lstStyle/>
          <a:p>
            <a:r>
              <a:rPr lang="en-US" b="0" dirty="0"/>
              <a:t>Genome-wide association study and pathway analysis with different models for calf health traits (calf livability, diarrhea, and respiratory illnesses)</a:t>
            </a:r>
          </a:p>
          <a:p>
            <a:pPr marL="342900" indent="-342900"/>
            <a:r>
              <a:rPr lang="en-US" b="0" dirty="0"/>
              <a:t>Collection and continuous data flow</a:t>
            </a:r>
          </a:p>
          <a:p>
            <a:r>
              <a:rPr lang="en-US" b="0" dirty="0"/>
              <a:t>Accurate recordings of phenotypes and improved models</a:t>
            </a:r>
            <a:endParaRPr lang="en-US" dirty="0"/>
          </a:p>
          <a:p>
            <a:r>
              <a:rPr lang="en-US" b="0" dirty="0"/>
              <a:t>Possible implementation of evaluations in </a:t>
            </a:r>
            <a:r>
              <a:rPr lang="en-US" b="0" dirty="0">
                <a:solidFill>
                  <a:schemeClr val="accent1"/>
                </a:solidFill>
              </a:rPr>
              <a:t>December 2025</a:t>
            </a:r>
          </a:p>
        </p:txBody>
      </p:sp>
      <p:sp>
        <p:nvSpPr>
          <p:cNvPr id="5" name="Title 4">
            <a:extLst>
              <a:ext uri="{FF2B5EF4-FFF2-40B4-BE49-F238E27FC236}">
                <a16:creationId xmlns:a16="http://schemas.microsoft.com/office/drawing/2014/main" id="{1C81C3B3-4B20-F8D2-7339-6ED75ED3BEC3}"/>
              </a:ext>
            </a:extLst>
          </p:cNvPr>
          <p:cNvSpPr>
            <a:spLocks noGrp="1"/>
          </p:cNvSpPr>
          <p:nvPr>
            <p:ph type="title"/>
          </p:nvPr>
        </p:nvSpPr>
        <p:spPr/>
        <p:txBody>
          <a:bodyPr/>
          <a:lstStyle/>
          <a:p>
            <a:r>
              <a:rPr lang="en-US" dirty="0"/>
              <a:t>Future work</a:t>
            </a:r>
          </a:p>
        </p:txBody>
      </p:sp>
    </p:spTree>
    <p:extLst>
      <p:ext uri="{BB962C8B-B14F-4D97-AF65-F5344CB8AC3E}">
        <p14:creationId xmlns:p14="http://schemas.microsoft.com/office/powerpoint/2010/main" val="188052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31D1-6AAD-6699-7FCA-3806B899E21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D6757A-FA9E-6FBA-F7F1-343ED7DB4723}"/>
              </a:ext>
            </a:extLst>
          </p:cNvPr>
          <p:cNvSpPr>
            <a:spLocks noGrp="1"/>
          </p:cNvSpPr>
          <p:nvPr>
            <p:ph idx="1"/>
          </p:nvPr>
        </p:nvSpPr>
        <p:spPr/>
        <p:txBody>
          <a:bodyPr>
            <a:normAutofit/>
          </a:bodyPr>
          <a:lstStyle/>
          <a:p>
            <a:pPr indent="-304792">
              <a:lnSpc>
                <a:spcPts val="3067"/>
              </a:lnSpc>
              <a:spcAft>
                <a:spcPts val="400"/>
              </a:spcAft>
            </a:pPr>
            <a:r>
              <a:rPr lang="en-US" b="0" dirty="0"/>
              <a:t>National genetic evaluations will provide dairy farmers with powerful tools to enhance calf health through selective breeding</a:t>
            </a:r>
          </a:p>
          <a:p>
            <a:pPr marL="304792" indent="-304792">
              <a:lnSpc>
                <a:spcPts val="3067"/>
              </a:lnSpc>
              <a:spcAft>
                <a:spcPts val="400"/>
              </a:spcAft>
            </a:pPr>
            <a:r>
              <a:rPr lang="en-US" b="0" dirty="0"/>
              <a:t>More precise and detailed recording of calf health data will result in increased reliabilities</a:t>
            </a:r>
          </a:p>
          <a:p>
            <a:pPr marL="304792" indent="-304792">
              <a:lnSpc>
                <a:spcPts val="3067"/>
              </a:lnSpc>
              <a:spcAft>
                <a:spcPts val="400"/>
              </a:spcAft>
            </a:pPr>
            <a:r>
              <a:rPr lang="en-US" b="0" dirty="0"/>
              <a:t>Continuous flow of data is necessary</a:t>
            </a:r>
          </a:p>
          <a:p>
            <a:pPr indent="-304792">
              <a:lnSpc>
                <a:spcPts val="3067"/>
              </a:lnSpc>
              <a:spcAft>
                <a:spcPts val="400"/>
              </a:spcAft>
            </a:pPr>
            <a:r>
              <a:rPr lang="en-US" b="0" dirty="0"/>
              <a:t> Selection of healthy calves will contribute to greater profitability and sustainability of herds</a:t>
            </a:r>
          </a:p>
        </p:txBody>
      </p:sp>
      <p:sp>
        <p:nvSpPr>
          <p:cNvPr id="3" name="Title 2">
            <a:extLst>
              <a:ext uri="{FF2B5EF4-FFF2-40B4-BE49-F238E27FC236}">
                <a16:creationId xmlns:a16="http://schemas.microsoft.com/office/drawing/2014/main" id="{0EB8F29D-072D-C97A-1B57-75A468947180}"/>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88386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06910" indent="-306910">
              <a:lnSpc>
                <a:spcPts val="2667"/>
              </a:lnSpc>
              <a:spcAft>
                <a:spcPts val="2800"/>
              </a:spcAft>
            </a:pPr>
            <a:r>
              <a:rPr lang="en-US" sz="2800" b="0" dirty="0"/>
              <a:t>USDA-ARS project 8042-31000-113-00-D, “Improving Dairy Animals by Increasing Accuracy of Genomic Prediction, Evaluating New Traits, and Redefining Selection Goals” </a:t>
            </a:r>
          </a:p>
          <a:p>
            <a:pPr marL="306910" indent="-306910">
              <a:lnSpc>
                <a:spcPts val="2667"/>
              </a:lnSpc>
              <a:spcAft>
                <a:spcPts val="2800"/>
              </a:spcAft>
            </a:pPr>
            <a:r>
              <a:rPr lang="en-US" sz="2800" b="0" dirty="0"/>
              <a:t>Dairy Records Management Systems (Raleigh, NC)</a:t>
            </a:r>
          </a:p>
          <a:p>
            <a:pPr marL="306910" indent="-306910">
              <a:lnSpc>
                <a:spcPts val="2667"/>
              </a:lnSpc>
              <a:spcAft>
                <a:spcPts val="2800"/>
              </a:spcAft>
            </a:pPr>
            <a:r>
              <a:rPr lang="en-US" sz="2800" b="0" dirty="0"/>
              <a:t>Mention of trade names or commercial products in this presentation is solely for the purpose of providing specific information and does not imply recommendation or endorsement by USDA</a:t>
            </a:r>
            <a:endParaRPr lang="en-US" sz="2533" dirty="0"/>
          </a:p>
          <a:p>
            <a:pPr>
              <a:lnSpc>
                <a:spcPts val="2667"/>
              </a:lnSpc>
              <a:spcAft>
                <a:spcPts val="2800"/>
              </a:spcAft>
            </a:pPr>
            <a:endParaRPr lang="en-US" sz="2533" dirty="0"/>
          </a:p>
          <a:p>
            <a:pPr>
              <a:lnSpc>
                <a:spcPts val="2667"/>
              </a:lnSpc>
              <a:spcAft>
                <a:spcPts val="2800"/>
              </a:spcAft>
            </a:pPr>
            <a:endParaRPr lang="en-US" sz="2533" dirty="0"/>
          </a:p>
          <a:p>
            <a:pPr>
              <a:lnSpc>
                <a:spcPts val="2667"/>
              </a:lnSpc>
              <a:spcAft>
                <a:spcPts val="2800"/>
              </a:spcAft>
            </a:pPr>
            <a:endParaRPr lang="en-US" sz="2533" dirty="0"/>
          </a:p>
        </p:txBody>
      </p:sp>
      <p:sp>
        <p:nvSpPr>
          <p:cNvPr id="4" name="Title 3">
            <a:extLst>
              <a:ext uri="{FF2B5EF4-FFF2-40B4-BE49-F238E27FC236}">
                <a16:creationId xmlns:a16="http://schemas.microsoft.com/office/drawing/2014/main" id="{3084DA58-A96C-DBF6-4EA8-FD0783559EE4}"/>
              </a:ext>
            </a:extLst>
          </p:cNvPr>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168128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F9A9B-BF8A-9286-680F-6B737E4D4AFC}"/>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853DD00-16AF-90C0-B051-FA9B4C732963}"/>
              </a:ext>
            </a:extLst>
          </p:cNvPr>
          <p:cNvSpPr>
            <a:spLocks noGrp="1"/>
          </p:cNvSpPr>
          <p:nvPr>
            <p:ph idx="1"/>
          </p:nvPr>
        </p:nvSpPr>
        <p:spPr>
          <a:xfrm>
            <a:off x="596900" y="2167328"/>
            <a:ext cx="4547379" cy="3388522"/>
          </a:xfrm>
        </p:spPr>
        <p:txBody>
          <a:bodyPr/>
          <a:lstStyle/>
          <a:p>
            <a:pPr marL="0" indent="0">
              <a:buNone/>
            </a:pPr>
            <a:r>
              <a:rPr lang="en-US" sz="4400" b="1" dirty="0"/>
              <a:t>Thank you for</a:t>
            </a:r>
            <a:br>
              <a:rPr lang="en-US" sz="4400" b="1" dirty="0"/>
            </a:br>
            <a:r>
              <a:rPr lang="en-US" sz="4400" b="1" dirty="0"/>
              <a:t>your attention!</a:t>
            </a:r>
          </a:p>
          <a:p>
            <a:pPr marL="0" indent="0">
              <a:buNone/>
            </a:pPr>
            <a:endParaRPr lang="en-US" dirty="0"/>
          </a:p>
          <a:p>
            <a:pPr marL="0" indent="0">
              <a:buNone/>
            </a:pPr>
            <a:r>
              <a:rPr lang="en-US" dirty="0" err="1"/>
              <a:t>john.cole@uscdcb.com</a:t>
            </a:r>
            <a:endParaRPr lang="en-US" dirty="0"/>
          </a:p>
        </p:txBody>
      </p:sp>
      <p:pic>
        <p:nvPicPr>
          <p:cNvPr id="7" name="Picture 6" descr="A cow and calf lying in grass&#10;&#10;AI-generated content may be incorrect.">
            <a:extLst>
              <a:ext uri="{FF2B5EF4-FFF2-40B4-BE49-F238E27FC236}">
                <a16:creationId xmlns:a16="http://schemas.microsoft.com/office/drawing/2014/main" id="{35285B0A-6080-117A-D217-0E7DD9B1E175}"/>
              </a:ext>
            </a:extLst>
          </p:cNvPr>
          <p:cNvPicPr>
            <a:picLocks noChangeAspect="1"/>
          </p:cNvPicPr>
          <p:nvPr/>
        </p:nvPicPr>
        <p:blipFill>
          <a:blip r:embed="rId2"/>
          <a:stretch>
            <a:fillRect/>
          </a:stretch>
        </p:blipFill>
        <p:spPr>
          <a:xfrm>
            <a:off x="5051275" y="586599"/>
            <a:ext cx="6942791" cy="5122985"/>
          </a:xfrm>
          <a:prstGeom prst="rect">
            <a:avLst/>
          </a:prstGeom>
        </p:spPr>
      </p:pic>
      <p:pic>
        <p:nvPicPr>
          <p:cNvPr id="1028" name="Picture 4" descr="University of Maryland School of Medicine">
            <a:extLst>
              <a:ext uri="{FF2B5EF4-FFF2-40B4-BE49-F238E27FC236}">
                <a16:creationId xmlns:a16="http://schemas.microsoft.com/office/drawing/2014/main" id="{9D82C1BF-9615-3EDA-A6C2-12AD85117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589" y="6029798"/>
            <a:ext cx="2615184" cy="704634"/>
          </a:xfrm>
          <a:prstGeom prst="rect">
            <a:avLst/>
          </a:prstGeom>
          <a:solidFill>
            <a:schemeClr val="bg1"/>
          </a:solidFill>
        </p:spPr>
      </p:pic>
      <p:pic>
        <p:nvPicPr>
          <p:cNvPr id="1030" name="Picture 6" descr="USDA Logo">
            <a:extLst>
              <a:ext uri="{FF2B5EF4-FFF2-40B4-BE49-F238E27FC236}">
                <a16:creationId xmlns:a16="http://schemas.microsoft.com/office/drawing/2014/main" id="{6CBC502E-71C3-EE67-FDB4-3A6D1A26E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854" y="6024637"/>
            <a:ext cx="1051560" cy="713558"/>
          </a:xfrm>
          <a:prstGeom prst="rect">
            <a:avLst/>
          </a:prstGeom>
          <a:solidFill>
            <a:schemeClr val="bg1"/>
          </a:solidFill>
        </p:spPr>
      </p:pic>
    </p:spTree>
    <p:extLst>
      <p:ext uri="{BB962C8B-B14F-4D97-AF65-F5344CB8AC3E}">
        <p14:creationId xmlns:p14="http://schemas.microsoft.com/office/powerpoint/2010/main" val="183240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77B80-3574-9261-6F5D-795468D07D00}"/>
              </a:ext>
            </a:extLst>
          </p:cNvPr>
          <p:cNvSpPr>
            <a:spLocks noGrp="1"/>
          </p:cNvSpPr>
          <p:nvPr>
            <p:ph type="title"/>
          </p:nvPr>
        </p:nvSpPr>
        <p:spPr/>
        <p:txBody>
          <a:bodyPr>
            <a:normAutofit/>
          </a:bodyPr>
          <a:lstStyle/>
          <a:p>
            <a:r>
              <a:rPr lang="en-US" dirty="0"/>
              <a:t>Background</a:t>
            </a:r>
          </a:p>
        </p:txBody>
      </p:sp>
      <p:sp>
        <p:nvSpPr>
          <p:cNvPr id="5" name="Content Placeholder 4">
            <a:extLst>
              <a:ext uri="{FF2B5EF4-FFF2-40B4-BE49-F238E27FC236}">
                <a16:creationId xmlns:a16="http://schemas.microsoft.com/office/drawing/2014/main" id="{A6B98AA6-F6C3-A17D-14CE-17DBDD2F01D6}"/>
              </a:ext>
            </a:extLst>
          </p:cNvPr>
          <p:cNvSpPr>
            <a:spLocks noGrp="1"/>
          </p:cNvSpPr>
          <p:nvPr>
            <p:ph idx="1"/>
          </p:nvPr>
        </p:nvSpPr>
        <p:spPr/>
        <p:txBody>
          <a:bodyPr>
            <a:normAutofit fontScale="85000" lnSpcReduction="20000"/>
          </a:bodyPr>
          <a:lstStyle/>
          <a:p>
            <a:r>
              <a:rPr lang="en-US" b="0" dirty="0"/>
              <a:t>Calf health is a critical factor in the sustainability and profitability of dairy farming</a:t>
            </a:r>
          </a:p>
          <a:p>
            <a:r>
              <a:rPr lang="en-US" b="0" dirty="0"/>
              <a:t>75% of </a:t>
            </a:r>
            <a:r>
              <a:rPr lang="en-US" b="0" dirty="0" err="1"/>
              <a:t>preweaned</a:t>
            </a:r>
            <a:r>
              <a:rPr lang="en-US" b="0" dirty="0"/>
              <a:t> calf mortality is due to diarrhea (53-56%) and respiratory disease (21-23%) </a:t>
            </a:r>
          </a:p>
          <a:p>
            <a:r>
              <a:rPr lang="en-US" b="0" dirty="0"/>
              <a:t>Respiratory disease accounts for 50% of postweaning mortality</a:t>
            </a:r>
          </a:p>
          <a:p>
            <a:r>
              <a:rPr lang="en-US" b="0" dirty="0"/>
              <a:t>No US national evaluation of calf health/disease traits, only </a:t>
            </a:r>
            <a:r>
              <a:rPr lang="en-US" b="0" dirty="0">
                <a:solidFill>
                  <a:srgbClr val="00B050"/>
                </a:solidFill>
              </a:rPr>
              <a:t>heifer livability</a:t>
            </a:r>
          </a:p>
          <a:p>
            <a:r>
              <a:rPr lang="en-US" b="0" dirty="0" err="1"/>
              <a:t>Heritabilies</a:t>
            </a:r>
            <a:r>
              <a:rPr lang="en-US" b="0" dirty="0"/>
              <a:t> are low (0.02 – 0.21) and there is a lack of centralized reporting</a:t>
            </a:r>
          </a:p>
          <a:p>
            <a:r>
              <a:rPr lang="en-US" b="0" dirty="0"/>
              <a:t>Are there enough good-quality data to support national evaluations?</a:t>
            </a:r>
          </a:p>
        </p:txBody>
      </p:sp>
      <p:sp>
        <p:nvSpPr>
          <p:cNvPr id="2" name="TextBox 1">
            <a:extLst>
              <a:ext uri="{FF2B5EF4-FFF2-40B4-BE49-F238E27FC236}">
                <a16:creationId xmlns:a16="http://schemas.microsoft.com/office/drawing/2014/main" id="{45140B85-EA95-C0AE-A0D4-6945366ACDE6}"/>
              </a:ext>
            </a:extLst>
          </p:cNvPr>
          <p:cNvSpPr txBox="1"/>
          <p:nvPr/>
        </p:nvSpPr>
        <p:spPr>
          <a:xfrm>
            <a:off x="3912245" y="6280325"/>
            <a:ext cx="8164010" cy="461665"/>
          </a:xfrm>
          <a:prstGeom prst="rect">
            <a:avLst/>
          </a:prstGeom>
          <a:noFill/>
        </p:spPr>
        <p:txBody>
          <a:bodyPr wrap="square" rtlCol="0">
            <a:spAutoFit/>
          </a:bodyPr>
          <a:lstStyle/>
          <a:p>
            <a:pPr algn="r"/>
            <a:r>
              <a:rPr lang="en-US" sz="2400" kern="0" dirty="0">
                <a:solidFill>
                  <a:schemeClr val="accent1"/>
                </a:solidFill>
              </a:rPr>
              <a:t>Cole et al., 2008</a:t>
            </a:r>
            <a:r>
              <a:rPr lang="en-US" sz="2400" kern="0" dirty="0">
                <a:solidFill>
                  <a:schemeClr val="accent1"/>
                </a:solidFill>
                <a:ea typeface="Times New Roman" panose="02020603050405020304" pitchFamily="18" charset="0"/>
              </a:rPr>
              <a:t>; Gaddis et al., 2020; </a:t>
            </a:r>
            <a:r>
              <a:rPr lang="en-US" sz="2400" dirty="0">
                <a:solidFill>
                  <a:schemeClr val="accent1"/>
                </a:solidFill>
              </a:rPr>
              <a:t>Lynch et al., 2024</a:t>
            </a:r>
          </a:p>
        </p:txBody>
      </p:sp>
    </p:spTree>
    <p:extLst>
      <p:ext uri="{BB962C8B-B14F-4D97-AF65-F5344CB8AC3E}">
        <p14:creationId xmlns:p14="http://schemas.microsoft.com/office/powerpoint/2010/main" val="284238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C81D-A4EA-8C2A-A542-C26AEC291F32}"/>
              </a:ext>
            </a:extLst>
          </p:cNvPr>
          <p:cNvSpPr>
            <a:spLocks noGrp="1"/>
          </p:cNvSpPr>
          <p:nvPr>
            <p:ph type="title"/>
          </p:nvPr>
        </p:nvSpPr>
        <p:spPr/>
        <p:txBody>
          <a:bodyPr>
            <a:normAutofit/>
          </a:bodyPr>
          <a:lstStyle/>
          <a:p>
            <a:r>
              <a:rPr lang="en-US" dirty="0"/>
              <a:t>Format 6 (Health Data)</a:t>
            </a:r>
          </a:p>
        </p:txBody>
      </p:sp>
      <p:sp>
        <p:nvSpPr>
          <p:cNvPr id="3" name="Content Placeholder 2">
            <a:extLst>
              <a:ext uri="{FF2B5EF4-FFF2-40B4-BE49-F238E27FC236}">
                <a16:creationId xmlns:a16="http://schemas.microsoft.com/office/drawing/2014/main" id="{5CE3631C-1CB6-0973-0E1A-D1B9A71351D6}"/>
              </a:ext>
            </a:extLst>
          </p:cNvPr>
          <p:cNvSpPr>
            <a:spLocks noGrp="1"/>
          </p:cNvSpPr>
          <p:nvPr>
            <p:ph idx="1"/>
          </p:nvPr>
        </p:nvSpPr>
        <p:spPr>
          <a:xfrm>
            <a:off x="596899" y="1854810"/>
            <a:ext cx="7540103" cy="4158252"/>
          </a:xfrm>
        </p:spPr>
        <p:txBody>
          <a:bodyPr>
            <a:normAutofit fontScale="92500"/>
          </a:bodyPr>
          <a:lstStyle/>
          <a:p>
            <a:r>
              <a:rPr lang="en-US" b="0" dirty="0"/>
              <a:t>Developed in 2008, and revised in 2017 and 2025</a:t>
            </a:r>
          </a:p>
          <a:p>
            <a:r>
              <a:rPr lang="en-US" b="0" dirty="0"/>
              <a:t>Codes for 20 health traits and 4 management traits</a:t>
            </a:r>
          </a:p>
          <a:p>
            <a:r>
              <a:rPr lang="en-US" dirty="0"/>
              <a:t>National evaluations for 6 </a:t>
            </a:r>
            <a:r>
              <a:rPr lang="en-US" b="0" dirty="0">
                <a:solidFill>
                  <a:srgbClr val="0070C0"/>
                </a:solidFill>
              </a:rPr>
              <a:t>cow health traits</a:t>
            </a:r>
            <a:endParaRPr lang="en-US" b="0" dirty="0"/>
          </a:p>
          <a:p>
            <a:pPr lvl="1"/>
            <a:r>
              <a:rPr lang="en-US" b="0" dirty="0"/>
              <a:t>DA, MFEV, KETO, MAST, METR, RETP</a:t>
            </a:r>
          </a:p>
          <a:p>
            <a:pPr lvl="1"/>
            <a:r>
              <a:rPr lang="en-US" dirty="0"/>
              <a:t>Holstein (2018), Jersey (2020), and Brown Swiss (2022)</a:t>
            </a:r>
            <a:endParaRPr lang="en-US" b="0" dirty="0"/>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163CB85B-59DF-308A-9C10-F10CBA16226A}"/>
              </a:ext>
            </a:extLst>
          </p:cNvPr>
          <p:cNvPicPr>
            <a:picLocks noChangeAspect="1"/>
          </p:cNvPicPr>
          <p:nvPr/>
        </p:nvPicPr>
        <p:blipFill>
          <a:blip r:embed="rId3"/>
          <a:stretch>
            <a:fillRect/>
          </a:stretch>
        </p:blipFill>
        <p:spPr>
          <a:xfrm>
            <a:off x="8252750" y="152347"/>
            <a:ext cx="3819646" cy="6566541"/>
          </a:xfrm>
          <a:prstGeom prst="rect">
            <a:avLst/>
          </a:prstGeom>
        </p:spPr>
      </p:pic>
      <p:sp>
        <p:nvSpPr>
          <p:cNvPr id="5" name="TextBox 4">
            <a:extLst>
              <a:ext uri="{FF2B5EF4-FFF2-40B4-BE49-F238E27FC236}">
                <a16:creationId xmlns:a16="http://schemas.microsoft.com/office/drawing/2014/main" id="{3EFF4099-50C6-2681-8782-380750FC5988}"/>
              </a:ext>
            </a:extLst>
          </p:cNvPr>
          <p:cNvSpPr txBox="1"/>
          <p:nvPr/>
        </p:nvSpPr>
        <p:spPr>
          <a:xfrm>
            <a:off x="1770927" y="6397876"/>
            <a:ext cx="6481823" cy="307777"/>
          </a:xfrm>
          <a:prstGeom prst="rect">
            <a:avLst/>
          </a:prstGeom>
          <a:noFill/>
        </p:spPr>
        <p:txBody>
          <a:bodyPr wrap="square">
            <a:spAutoFit/>
          </a:bodyPr>
          <a:lstStyle/>
          <a:p>
            <a:pPr algn="r"/>
            <a:r>
              <a:rPr lang="en-US" sz="1400" dirty="0">
                <a:solidFill>
                  <a:schemeClr val="accent1"/>
                </a:solidFill>
              </a:rPr>
              <a:t>https://redmine.uscdcb.com/projects/cdcb-customer-service/wiki/Format_6#</a:t>
            </a:r>
          </a:p>
        </p:txBody>
      </p:sp>
      <p:cxnSp>
        <p:nvCxnSpPr>
          <p:cNvPr id="7" name="Straight Arrow Connector 6">
            <a:extLst>
              <a:ext uri="{FF2B5EF4-FFF2-40B4-BE49-F238E27FC236}">
                <a16:creationId xmlns:a16="http://schemas.microsoft.com/office/drawing/2014/main" id="{70257F0B-4FE9-3D15-B75A-0BCC89690511}"/>
              </a:ext>
            </a:extLst>
          </p:cNvPr>
          <p:cNvCxnSpPr/>
          <p:nvPr/>
        </p:nvCxnSpPr>
        <p:spPr>
          <a:xfrm flipH="1">
            <a:off x="10789920" y="1607419"/>
            <a:ext cx="462013"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36AB34DA-D06F-5363-1F43-83BD16288155}"/>
              </a:ext>
            </a:extLst>
          </p:cNvPr>
          <p:cNvCxnSpPr/>
          <p:nvPr/>
        </p:nvCxnSpPr>
        <p:spPr>
          <a:xfrm flipH="1">
            <a:off x="10789920" y="4195011"/>
            <a:ext cx="462013"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936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37CF-2361-349B-827F-6DB351F12C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E9906C-3115-66B6-87E5-33F946A1C2E1}"/>
              </a:ext>
            </a:extLst>
          </p:cNvPr>
          <p:cNvSpPr>
            <a:spLocks noGrp="1"/>
          </p:cNvSpPr>
          <p:nvPr>
            <p:ph type="title"/>
          </p:nvPr>
        </p:nvSpPr>
        <p:spPr>
          <a:xfrm>
            <a:off x="596900" y="293482"/>
            <a:ext cx="10972800" cy="1561328"/>
          </a:xfrm>
        </p:spPr>
        <p:txBody>
          <a:bodyPr anchor="ctr">
            <a:normAutofit/>
          </a:bodyPr>
          <a:lstStyle/>
          <a:p>
            <a:r>
              <a:rPr lang="en-US" dirty="0"/>
              <a:t>Objectives</a:t>
            </a:r>
          </a:p>
        </p:txBody>
      </p:sp>
      <p:graphicFrame>
        <p:nvGraphicFramePr>
          <p:cNvPr id="7" name="Content Placeholder 4">
            <a:extLst>
              <a:ext uri="{FF2B5EF4-FFF2-40B4-BE49-F238E27FC236}">
                <a16:creationId xmlns:a16="http://schemas.microsoft.com/office/drawing/2014/main" id="{7ADFD17B-0C86-145D-CD1E-2E140A732196}"/>
              </a:ext>
            </a:extLst>
          </p:cNvPr>
          <p:cNvGraphicFramePr>
            <a:graphicFrameLocks noGrp="1"/>
          </p:cNvGraphicFramePr>
          <p:nvPr>
            <p:ph idx="1"/>
            <p:extLst>
              <p:ext uri="{D42A27DB-BD31-4B8C-83A1-F6EECF244321}">
                <p14:modId xmlns:p14="http://schemas.microsoft.com/office/powerpoint/2010/main" val="2049009823"/>
              </p:ext>
            </p:extLst>
          </p:nvPr>
        </p:nvGraphicFramePr>
        <p:xfrm>
          <a:off x="596900" y="1854810"/>
          <a:ext cx="10972800" cy="415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34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6171C-F6BA-DECE-66A5-47794341EC75}"/>
              </a:ext>
            </a:extLst>
          </p:cNvPr>
          <p:cNvPicPr>
            <a:picLocks noChangeAspect="1"/>
          </p:cNvPicPr>
          <p:nvPr/>
        </p:nvPicPr>
        <p:blipFill rotWithShape="1">
          <a:blip r:embed="rId3"/>
          <a:srcRect t="8485"/>
          <a:stretch/>
        </p:blipFill>
        <p:spPr>
          <a:xfrm>
            <a:off x="353800" y="1979356"/>
            <a:ext cx="5908966" cy="3744712"/>
          </a:xfrm>
          <a:prstGeom prst="rect">
            <a:avLst/>
          </a:prstGeom>
        </p:spPr>
      </p:pic>
      <p:grpSp>
        <p:nvGrpSpPr>
          <p:cNvPr id="7" name="Group 6">
            <a:extLst>
              <a:ext uri="{FF2B5EF4-FFF2-40B4-BE49-F238E27FC236}">
                <a16:creationId xmlns:a16="http://schemas.microsoft.com/office/drawing/2014/main" id="{CAA042FA-DFA0-2FE8-4512-15DAE52AB7E5}"/>
              </a:ext>
            </a:extLst>
          </p:cNvPr>
          <p:cNvGrpSpPr/>
          <p:nvPr/>
        </p:nvGrpSpPr>
        <p:grpSpPr>
          <a:xfrm>
            <a:off x="838200" y="2678976"/>
            <a:ext cx="972845" cy="261610"/>
            <a:chOff x="838200" y="2670099"/>
            <a:chExt cx="972845" cy="261610"/>
          </a:xfrm>
        </p:grpSpPr>
        <p:sp>
          <p:nvSpPr>
            <p:cNvPr id="5" name="TextBox 4">
              <a:extLst>
                <a:ext uri="{FF2B5EF4-FFF2-40B4-BE49-F238E27FC236}">
                  <a16:creationId xmlns:a16="http://schemas.microsoft.com/office/drawing/2014/main" id="{C61A89AC-1CC7-F4F9-6EFE-6F7EDF912E5C}"/>
                </a:ext>
              </a:extLst>
            </p:cNvPr>
            <p:cNvSpPr txBox="1"/>
            <p:nvPr/>
          </p:nvSpPr>
          <p:spPr>
            <a:xfrm>
              <a:off x="1020932" y="2670099"/>
              <a:ext cx="790113" cy="261610"/>
            </a:xfrm>
            <a:prstGeom prst="rect">
              <a:avLst/>
            </a:prstGeom>
            <a:noFill/>
          </p:spPr>
          <p:txBody>
            <a:bodyPr wrap="square" rtlCol="0">
              <a:spAutoFit/>
            </a:bodyPr>
            <a:lstStyle/>
            <a:p>
              <a:r>
                <a:rPr lang="en-US" sz="1100" dirty="0">
                  <a:solidFill>
                    <a:schemeClr val="tx2"/>
                  </a:solidFill>
                </a:rPr>
                <a:t>All breeds</a:t>
              </a:r>
            </a:p>
          </p:txBody>
        </p:sp>
        <p:sp>
          <p:nvSpPr>
            <p:cNvPr id="6" name="TextBox 5">
              <a:extLst>
                <a:ext uri="{FF2B5EF4-FFF2-40B4-BE49-F238E27FC236}">
                  <a16:creationId xmlns:a16="http://schemas.microsoft.com/office/drawing/2014/main" id="{2C61D2F3-6E0D-C0A2-D1A1-5C439BA055BD}"/>
                </a:ext>
              </a:extLst>
            </p:cNvPr>
            <p:cNvSpPr txBox="1"/>
            <p:nvPr/>
          </p:nvSpPr>
          <p:spPr>
            <a:xfrm>
              <a:off x="838200" y="2734322"/>
              <a:ext cx="182732" cy="133165"/>
            </a:xfrm>
            <a:prstGeom prst="rect">
              <a:avLst/>
            </a:prstGeom>
            <a:solidFill>
              <a:schemeClr val="tx2"/>
            </a:solidFill>
          </p:spPr>
          <p:txBody>
            <a:bodyPr wrap="square" rtlCol="0">
              <a:spAutoFit/>
            </a:bodyPr>
            <a:lstStyle/>
            <a:p>
              <a:endParaRPr lang="en-US" dirty="0"/>
            </a:p>
          </p:txBody>
        </p:sp>
      </p:grpSp>
      <p:pic>
        <p:nvPicPr>
          <p:cNvPr id="21" name="Picture 20">
            <a:extLst>
              <a:ext uri="{FF2B5EF4-FFF2-40B4-BE49-F238E27FC236}">
                <a16:creationId xmlns:a16="http://schemas.microsoft.com/office/drawing/2014/main" id="{A926651F-E651-87E7-157F-F8BD9A79CE02}"/>
              </a:ext>
            </a:extLst>
          </p:cNvPr>
          <p:cNvPicPr>
            <a:picLocks noChangeAspect="1"/>
          </p:cNvPicPr>
          <p:nvPr/>
        </p:nvPicPr>
        <p:blipFill>
          <a:blip r:embed="rId4"/>
          <a:stretch>
            <a:fillRect/>
          </a:stretch>
        </p:blipFill>
        <p:spPr>
          <a:xfrm>
            <a:off x="6543824" y="1953313"/>
            <a:ext cx="5294376" cy="3750381"/>
          </a:xfrm>
          <a:prstGeom prst="rect">
            <a:avLst/>
          </a:prstGeom>
        </p:spPr>
      </p:pic>
      <p:sp>
        <p:nvSpPr>
          <p:cNvPr id="9" name="Title 8">
            <a:extLst>
              <a:ext uri="{FF2B5EF4-FFF2-40B4-BE49-F238E27FC236}">
                <a16:creationId xmlns:a16="http://schemas.microsoft.com/office/drawing/2014/main" id="{0EBD9585-1D3B-3043-80E5-042A3EF02D5E}"/>
              </a:ext>
            </a:extLst>
          </p:cNvPr>
          <p:cNvSpPr>
            <a:spLocks noGrp="1"/>
          </p:cNvSpPr>
          <p:nvPr>
            <p:ph type="title"/>
          </p:nvPr>
        </p:nvSpPr>
        <p:spPr>
          <a:xfrm>
            <a:off x="585325" y="293482"/>
            <a:ext cx="10972800" cy="1561328"/>
          </a:xfrm>
        </p:spPr>
        <p:txBody>
          <a:bodyPr/>
          <a:lstStyle/>
          <a:p>
            <a:r>
              <a:rPr lang="en-US" dirty="0"/>
              <a:t>Calf health event records (2013-2024)</a:t>
            </a:r>
          </a:p>
        </p:txBody>
      </p:sp>
    </p:spTree>
    <p:extLst>
      <p:ext uri="{BB962C8B-B14F-4D97-AF65-F5344CB8AC3E}">
        <p14:creationId xmlns:p14="http://schemas.microsoft.com/office/powerpoint/2010/main" val="556150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18034-4935-3F3E-A9F3-4613C252B0C8}"/>
              </a:ext>
            </a:extLst>
          </p:cNvPr>
          <p:cNvSpPr>
            <a:spLocks noGrp="1"/>
          </p:cNvSpPr>
          <p:nvPr>
            <p:ph type="title"/>
          </p:nvPr>
        </p:nvSpPr>
        <p:spPr/>
        <p:txBody>
          <a:bodyPr>
            <a:normAutofit/>
          </a:bodyPr>
          <a:lstStyle/>
          <a:p>
            <a:r>
              <a:rPr lang="en-US" dirty="0"/>
              <a:t>Data quality control (edits)</a:t>
            </a:r>
          </a:p>
        </p:txBody>
      </p:sp>
      <p:sp>
        <p:nvSpPr>
          <p:cNvPr id="5" name="Content Placeholder 4">
            <a:extLst>
              <a:ext uri="{FF2B5EF4-FFF2-40B4-BE49-F238E27FC236}">
                <a16:creationId xmlns:a16="http://schemas.microsoft.com/office/drawing/2014/main" id="{E8BEC414-35AF-92BD-2F81-BD0AF8B4FC78}"/>
              </a:ext>
            </a:extLst>
          </p:cNvPr>
          <p:cNvSpPr>
            <a:spLocks noGrp="1"/>
          </p:cNvSpPr>
          <p:nvPr>
            <p:ph idx="1"/>
          </p:nvPr>
        </p:nvSpPr>
        <p:spPr/>
        <p:txBody>
          <a:bodyPr/>
          <a:lstStyle/>
          <a:p>
            <a:r>
              <a:rPr lang="en-US" b="0" dirty="0"/>
              <a:t>Calves in the same herd-year (contemporaries) without the health event of interest were treated as </a:t>
            </a:r>
            <a:r>
              <a:rPr lang="en-US" b="0" dirty="0">
                <a:solidFill>
                  <a:srgbClr val="00B050"/>
                </a:solidFill>
              </a:rPr>
              <a:t>healthy</a:t>
            </a:r>
            <a:r>
              <a:rPr lang="en-US" b="0" dirty="0"/>
              <a:t> animals </a:t>
            </a:r>
          </a:p>
          <a:p>
            <a:r>
              <a:rPr lang="en-US" b="0" dirty="0"/>
              <a:t>For each event, only the first incident reported is used</a:t>
            </a:r>
          </a:p>
          <a:p>
            <a:r>
              <a:rPr lang="en-US" b="0" dirty="0"/>
              <a:t>Herd-years were required to have a minimum incidence rate of 1% and a maximum rate within 2 SD of mean</a:t>
            </a:r>
          </a:p>
          <a:p>
            <a:r>
              <a:rPr lang="en-US" b="0" dirty="0"/>
              <a:t>Known sire identification was required</a:t>
            </a:r>
          </a:p>
          <a:p>
            <a:endParaRPr lang="en-US" dirty="0"/>
          </a:p>
          <a:p>
            <a:endParaRPr lang="en-US" dirty="0"/>
          </a:p>
        </p:txBody>
      </p:sp>
    </p:spTree>
    <p:extLst>
      <p:ext uri="{BB962C8B-B14F-4D97-AF65-F5344CB8AC3E}">
        <p14:creationId xmlns:p14="http://schemas.microsoft.com/office/powerpoint/2010/main" val="162864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32FA-F609-1E5D-AEF4-7F1EE9644E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59E54-A39C-E9CD-9BCD-4066504FB75E}"/>
              </a:ext>
            </a:extLst>
          </p:cNvPr>
          <p:cNvSpPr>
            <a:spLocks noGrp="1"/>
          </p:cNvSpPr>
          <p:nvPr>
            <p:ph idx="1"/>
          </p:nvPr>
        </p:nvSpPr>
        <p:spPr/>
        <p:txBody>
          <a:bodyPr>
            <a:normAutofit fontScale="92500" lnSpcReduction="10000"/>
          </a:bodyPr>
          <a:lstStyle/>
          <a:p>
            <a:r>
              <a:rPr lang="en-US" b="0" dirty="0"/>
              <a:t>Binary trait:</a:t>
            </a:r>
            <a:r>
              <a:rPr lang="en-US" dirty="0">
                <a:solidFill>
                  <a:srgbClr val="FF0000"/>
                </a:solidFill>
              </a:rPr>
              <a:t> 0 </a:t>
            </a:r>
            <a:r>
              <a:rPr lang="en-US" b="0" dirty="0"/>
              <a:t>(diseased) and </a:t>
            </a:r>
            <a:r>
              <a:rPr lang="en-US" dirty="0">
                <a:solidFill>
                  <a:srgbClr val="00B050"/>
                </a:solidFill>
              </a:rPr>
              <a:t>100</a:t>
            </a:r>
            <a:r>
              <a:rPr lang="en-US" b="0" dirty="0"/>
              <a:t> (healthy)</a:t>
            </a:r>
          </a:p>
          <a:p>
            <a:pPr lvl="1"/>
            <a:r>
              <a:rPr lang="en-US" b="0" dirty="0"/>
              <a:t>DIAR: 207,602 total across all breeds (14.46% diseased) </a:t>
            </a:r>
          </a:p>
          <a:p>
            <a:pPr lvl="1"/>
            <a:r>
              <a:rPr lang="en-US" b="0" dirty="0"/>
              <a:t>RESP: 681,741 total across all breeds (16.05% diseased)</a:t>
            </a:r>
          </a:p>
          <a:p>
            <a:r>
              <a:rPr lang="en-US" b="0" dirty="0"/>
              <a:t>Most data (&gt;97%) from HO (80.3%) and JE (17.2%)</a:t>
            </a:r>
          </a:p>
          <a:p>
            <a:r>
              <a:rPr lang="en-US" b="0" dirty="0"/>
              <a:t>Higher incidence of both DIAR and RESP in JE than HO</a:t>
            </a:r>
          </a:p>
          <a:p>
            <a:pPr lvl="1"/>
            <a:r>
              <a:rPr lang="en-US" b="0" dirty="0"/>
              <a:t>DIAR: 13.5% in HO vs. 17.8 in JE</a:t>
            </a:r>
          </a:p>
          <a:p>
            <a:pPr lvl="1"/>
            <a:r>
              <a:rPr lang="en-US" b="0" dirty="0"/>
              <a:t>RESP: 14.5 in HO vs. 23.7 in HE</a:t>
            </a:r>
          </a:p>
          <a:p>
            <a:r>
              <a:rPr lang="en-US" b="0" dirty="0"/>
              <a:t>Heritability estimates (all-breed </a:t>
            </a:r>
            <a:r>
              <a:rPr lang="en-US" b="0" dirty="0" err="1"/>
              <a:t>mdoel</a:t>
            </a:r>
            <a:r>
              <a:rPr lang="en-US" b="0" dirty="0"/>
              <a:t>)</a:t>
            </a:r>
            <a:endParaRPr lang="en-US" b="0" dirty="0">
              <a:solidFill>
                <a:schemeClr val="accent1"/>
              </a:solidFill>
            </a:endParaRPr>
          </a:p>
          <a:p>
            <a:pPr lvl="1"/>
            <a:r>
              <a:rPr lang="en-US" b="0" dirty="0">
                <a:solidFill>
                  <a:schemeClr val="accent1"/>
                </a:solidFill>
              </a:rPr>
              <a:t>DIAR</a:t>
            </a:r>
            <a:r>
              <a:rPr lang="en-US" b="0" dirty="0"/>
              <a:t> = 0.026 and </a:t>
            </a:r>
            <a:r>
              <a:rPr lang="en-US" b="0" dirty="0">
                <a:solidFill>
                  <a:schemeClr val="accent1"/>
                </a:solidFill>
              </a:rPr>
              <a:t>RESP</a:t>
            </a:r>
            <a:r>
              <a:rPr lang="en-US" b="0" dirty="0"/>
              <a:t> = 0.022</a:t>
            </a:r>
          </a:p>
          <a:p>
            <a:pPr marL="0" indent="0">
              <a:buNone/>
            </a:pPr>
            <a:endParaRPr lang="en-US" b="0" dirty="0"/>
          </a:p>
          <a:p>
            <a:pPr>
              <a:lnSpc>
                <a:spcPts val="3067"/>
              </a:lnSpc>
            </a:pPr>
            <a:endParaRPr lang="en-US" b="0" dirty="0"/>
          </a:p>
          <a:p>
            <a:endParaRPr lang="en-US" b="0" dirty="0"/>
          </a:p>
        </p:txBody>
      </p:sp>
      <p:sp>
        <p:nvSpPr>
          <p:cNvPr id="6" name="Title 5">
            <a:extLst>
              <a:ext uri="{FF2B5EF4-FFF2-40B4-BE49-F238E27FC236}">
                <a16:creationId xmlns:a16="http://schemas.microsoft.com/office/drawing/2014/main" id="{08E78BDC-3D6C-B9E8-904A-911D33E51BF3}"/>
              </a:ext>
            </a:extLst>
          </p:cNvPr>
          <p:cNvSpPr>
            <a:spLocks noGrp="1"/>
          </p:cNvSpPr>
          <p:nvPr>
            <p:ph type="title"/>
          </p:nvPr>
        </p:nvSpPr>
        <p:spPr/>
        <p:txBody>
          <a:bodyPr/>
          <a:lstStyle/>
          <a:p>
            <a:r>
              <a:rPr lang="en-US" dirty="0"/>
              <a:t>Phenotypes and heritability estimates</a:t>
            </a:r>
          </a:p>
        </p:txBody>
      </p:sp>
    </p:spTree>
    <p:extLst>
      <p:ext uri="{BB962C8B-B14F-4D97-AF65-F5344CB8AC3E}">
        <p14:creationId xmlns:p14="http://schemas.microsoft.com/office/powerpoint/2010/main" val="420574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CB19-4AFA-23E1-6515-F99C895ADA1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69046401-0A76-4FD0-2BB1-ECC425151623}"/>
              </a:ext>
            </a:extLst>
          </p:cNvPr>
          <p:cNvGrpSpPr/>
          <p:nvPr/>
        </p:nvGrpSpPr>
        <p:grpSpPr>
          <a:xfrm>
            <a:off x="453605" y="2241365"/>
            <a:ext cx="5482198" cy="3458939"/>
            <a:chOff x="160150" y="2241365"/>
            <a:chExt cx="5482198" cy="3458939"/>
          </a:xfrm>
        </p:grpSpPr>
        <p:pic>
          <p:nvPicPr>
            <p:cNvPr id="7" name="Picture 6">
              <a:extLst>
                <a:ext uri="{FF2B5EF4-FFF2-40B4-BE49-F238E27FC236}">
                  <a16:creationId xmlns:a16="http://schemas.microsoft.com/office/drawing/2014/main" id="{0471D851-08F1-3F55-A696-204C5C18E526}"/>
                </a:ext>
              </a:extLst>
            </p:cNvPr>
            <p:cNvPicPr>
              <a:picLocks noChangeAspect="1"/>
            </p:cNvPicPr>
            <p:nvPr/>
          </p:nvPicPr>
          <p:blipFill>
            <a:blip r:embed="rId3"/>
            <a:srcRect t="6057"/>
            <a:stretch/>
          </p:blipFill>
          <p:spPr>
            <a:xfrm>
              <a:off x="160150" y="2241365"/>
              <a:ext cx="5482198" cy="3072384"/>
            </a:xfrm>
            <a:prstGeom prst="rect">
              <a:avLst/>
            </a:prstGeom>
          </p:spPr>
        </p:pic>
        <p:sp>
          <p:nvSpPr>
            <p:cNvPr id="8" name="TextBox 7">
              <a:extLst>
                <a:ext uri="{FF2B5EF4-FFF2-40B4-BE49-F238E27FC236}">
                  <a16:creationId xmlns:a16="http://schemas.microsoft.com/office/drawing/2014/main" id="{542B5FF6-B0F1-AFF0-D91C-45A8681893C5}"/>
                </a:ext>
              </a:extLst>
            </p:cNvPr>
            <p:cNvSpPr txBox="1"/>
            <p:nvPr/>
          </p:nvSpPr>
          <p:spPr>
            <a:xfrm>
              <a:off x="2758354" y="5330972"/>
              <a:ext cx="775250" cy="369332"/>
            </a:xfrm>
            <a:prstGeom prst="rect">
              <a:avLst/>
            </a:prstGeom>
            <a:noFill/>
          </p:spPr>
          <p:txBody>
            <a:bodyPr wrap="square" rtlCol="0">
              <a:spAutoFit/>
            </a:bodyPr>
            <a:lstStyle/>
            <a:p>
              <a:r>
                <a:rPr lang="en-US" b="1" dirty="0">
                  <a:solidFill>
                    <a:schemeClr val="accent1"/>
                  </a:solidFill>
                </a:rPr>
                <a:t>DIAR</a:t>
              </a:r>
            </a:p>
          </p:txBody>
        </p:sp>
      </p:grpSp>
      <p:grpSp>
        <p:nvGrpSpPr>
          <p:cNvPr id="10" name="Group 9">
            <a:extLst>
              <a:ext uri="{FF2B5EF4-FFF2-40B4-BE49-F238E27FC236}">
                <a16:creationId xmlns:a16="http://schemas.microsoft.com/office/drawing/2014/main" id="{05B1B998-AAA7-2FEE-56B7-AB25A6A2AD09}"/>
              </a:ext>
            </a:extLst>
          </p:cNvPr>
          <p:cNvGrpSpPr/>
          <p:nvPr/>
        </p:nvGrpSpPr>
        <p:grpSpPr>
          <a:xfrm>
            <a:off x="6244141" y="2223077"/>
            <a:ext cx="5494254" cy="3477227"/>
            <a:chOff x="6093670" y="2223077"/>
            <a:chExt cx="5494254" cy="3477227"/>
          </a:xfrm>
        </p:grpSpPr>
        <p:pic>
          <p:nvPicPr>
            <p:cNvPr id="6" name="Picture 5">
              <a:extLst>
                <a:ext uri="{FF2B5EF4-FFF2-40B4-BE49-F238E27FC236}">
                  <a16:creationId xmlns:a16="http://schemas.microsoft.com/office/drawing/2014/main" id="{DC82FA76-2E32-076B-7081-637B7879274F}"/>
                </a:ext>
              </a:extLst>
            </p:cNvPr>
            <p:cNvPicPr>
              <a:picLocks noChangeAspect="1"/>
            </p:cNvPicPr>
            <p:nvPr/>
          </p:nvPicPr>
          <p:blipFill>
            <a:blip r:embed="rId4"/>
            <a:srcRect t="5705"/>
            <a:stretch/>
          </p:blipFill>
          <p:spPr>
            <a:xfrm>
              <a:off x="6093670" y="2223077"/>
              <a:ext cx="5494254" cy="3090672"/>
            </a:xfrm>
            <a:prstGeom prst="rect">
              <a:avLst/>
            </a:prstGeom>
          </p:spPr>
        </p:pic>
        <p:sp>
          <p:nvSpPr>
            <p:cNvPr id="9" name="TextBox 8">
              <a:extLst>
                <a:ext uri="{FF2B5EF4-FFF2-40B4-BE49-F238E27FC236}">
                  <a16:creationId xmlns:a16="http://schemas.microsoft.com/office/drawing/2014/main" id="{A5BDAE40-2E16-AB33-F7F6-FB9FBE8DD28C}"/>
                </a:ext>
              </a:extLst>
            </p:cNvPr>
            <p:cNvSpPr txBox="1"/>
            <p:nvPr/>
          </p:nvSpPr>
          <p:spPr>
            <a:xfrm>
              <a:off x="8721145" y="5330972"/>
              <a:ext cx="775250" cy="369332"/>
            </a:xfrm>
            <a:prstGeom prst="rect">
              <a:avLst/>
            </a:prstGeom>
            <a:noFill/>
          </p:spPr>
          <p:txBody>
            <a:bodyPr wrap="square" rtlCol="0">
              <a:spAutoFit/>
            </a:bodyPr>
            <a:lstStyle/>
            <a:p>
              <a:r>
                <a:rPr lang="en-US" b="1" dirty="0">
                  <a:solidFill>
                    <a:schemeClr val="accent1"/>
                  </a:solidFill>
                </a:rPr>
                <a:t>RESP</a:t>
              </a:r>
            </a:p>
          </p:txBody>
        </p:sp>
      </p:grpSp>
      <p:sp>
        <p:nvSpPr>
          <p:cNvPr id="13" name="Title 12">
            <a:extLst>
              <a:ext uri="{FF2B5EF4-FFF2-40B4-BE49-F238E27FC236}">
                <a16:creationId xmlns:a16="http://schemas.microsoft.com/office/drawing/2014/main" id="{87BEBBCC-C33C-DDF5-DEDF-A887F4663652}"/>
              </a:ext>
            </a:extLst>
          </p:cNvPr>
          <p:cNvSpPr>
            <a:spLocks noGrp="1"/>
          </p:cNvSpPr>
          <p:nvPr>
            <p:ph type="title"/>
          </p:nvPr>
        </p:nvSpPr>
        <p:spPr/>
        <p:txBody>
          <a:bodyPr/>
          <a:lstStyle/>
          <a:p>
            <a:r>
              <a:rPr lang="en-US" dirty="0"/>
              <a:t>Incidence by breed</a:t>
            </a:r>
          </a:p>
        </p:txBody>
      </p:sp>
    </p:spTree>
    <p:extLst>
      <p:ext uri="{BB962C8B-B14F-4D97-AF65-F5344CB8AC3E}">
        <p14:creationId xmlns:p14="http://schemas.microsoft.com/office/powerpoint/2010/main" val="50949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6091-1A3D-A82A-5920-C0CAF1C6345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AABD2A9-46F9-460B-A278-B631244F39A8}"/>
              </a:ext>
            </a:extLst>
          </p:cNvPr>
          <p:cNvPicPr>
            <a:picLocks noChangeAspect="1"/>
          </p:cNvPicPr>
          <p:nvPr/>
        </p:nvPicPr>
        <p:blipFill>
          <a:blip r:embed="rId3"/>
          <a:srcRect t="7097" b="-1"/>
          <a:stretch/>
        </p:blipFill>
        <p:spPr>
          <a:xfrm>
            <a:off x="6082480" y="1793935"/>
            <a:ext cx="5942153" cy="4187952"/>
          </a:xfrm>
          <a:prstGeom prst="rect">
            <a:avLst/>
          </a:prstGeom>
        </p:spPr>
      </p:pic>
      <p:pic>
        <p:nvPicPr>
          <p:cNvPr id="9" name="Picture 8">
            <a:extLst>
              <a:ext uri="{FF2B5EF4-FFF2-40B4-BE49-F238E27FC236}">
                <a16:creationId xmlns:a16="http://schemas.microsoft.com/office/drawing/2014/main" id="{4C815AEE-5869-48A6-5EFE-5C7823123288}"/>
              </a:ext>
            </a:extLst>
          </p:cNvPr>
          <p:cNvPicPr>
            <a:picLocks noChangeAspect="1"/>
          </p:cNvPicPr>
          <p:nvPr/>
        </p:nvPicPr>
        <p:blipFill>
          <a:blip r:embed="rId4"/>
          <a:srcRect t="5761"/>
          <a:stretch/>
        </p:blipFill>
        <p:spPr>
          <a:xfrm>
            <a:off x="141967" y="1638487"/>
            <a:ext cx="5941333" cy="4343400"/>
          </a:xfrm>
          <a:prstGeom prst="rect">
            <a:avLst/>
          </a:prstGeom>
        </p:spPr>
      </p:pic>
      <p:sp>
        <p:nvSpPr>
          <p:cNvPr id="11" name="TextBox 10">
            <a:extLst>
              <a:ext uri="{FF2B5EF4-FFF2-40B4-BE49-F238E27FC236}">
                <a16:creationId xmlns:a16="http://schemas.microsoft.com/office/drawing/2014/main" id="{5ECD8FB3-387C-DD8B-F8A8-456B5BB5E90F}"/>
              </a:ext>
            </a:extLst>
          </p:cNvPr>
          <p:cNvSpPr txBox="1"/>
          <p:nvPr/>
        </p:nvSpPr>
        <p:spPr>
          <a:xfrm>
            <a:off x="2784836" y="1638487"/>
            <a:ext cx="1109708" cy="461665"/>
          </a:xfrm>
          <a:prstGeom prst="rect">
            <a:avLst/>
          </a:prstGeom>
          <a:noFill/>
        </p:spPr>
        <p:txBody>
          <a:bodyPr wrap="square" rtlCol="0">
            <a:spAutoFit/>
          </a:bodyPr>
          <a:lstStyle/>
          <a:p>
            <a:pPr algn="ctr"/>
            <a:r>
              <a:rPr lang="en-US" sz="2400" b="1" dirty="0">
                <a:solidFill>
                  <a:schemeClr val="accent1"/>
                </a:solidFill>
              </a:rPr>
              <a:t>DIAR</a:t>
            </a:r>
          </a:p>
        </p:txBody>
      </p:sp>
      <p:sp>
        <p:nvSpPr>
          <p:cNvPr id="6" name="TextBox 5">
            <a:extLst>
              <a:ext uri="{FF2B5EF4-FFF2-40B4-BE49-F238E27FC236}">
                <a16:creationId xmlns:a16="http://schemas.microsoft.com/office/drawing/2014/main" id="{50469236-A1AA-9CD6-DC33-5EE362F9F95F}"/>
              </a:ext>
            </a:extLst>
          </p:cNvPr>
          <p:cNvSpPr txBox="1"/>
          <p:nvPr/>
        </p:nvSpPr>
        <p:spPr>
          <a:xfrm>
            <a:off x="9053556" y="1638487"/>
            <a:ext cx="1205685" cy="461665"/>
          </a:xfrm>
          <a:prstGeom prst="rect">
            <a:avLst/>
          </a:prstGeom>
          <a:noFill/>
        </p:spPr>
        <p:txBody>
          <a:bodyPr wrap="square" rtlCol="0">
            <a:spAutoFit/>
          </a:bodyPr>
          <a:lstStyle/>
          <a:p>
            <a:pPr algn="ctr"/>
            <a:r>
              <a:rPr lang="en-US" sz="2400" b="1" dirty="0">
                <a:solidFill>
                  <a:schemeClr val="accent1"/>
                </a:solidFill>
              </a:rPr>
              <a:t>RESP</a:t>
            </a:r>
          </a:p>
        </p:txBody>
      </p:sp>
      <p:sp>
        <p:nvSpPr>
          <p:cNvPr id="5" name="Title 4">
            <a:extLst>
              <a:ext uri="{FF2B5EF4-FFF2-40B4-BE49-F238E27FC236}">
                <a16:creationId xmlns:a16="http://schemas.microsoft.com/office/drawing/2014/main" id="{B6CD979F-2304-0698-359D-666A2DF9C954}"/>
              </a:ext>
            </a:extLst>
          </p:cNvPr>
          <p:cNvSpPr>
            <a:spLocks noGrp="1"/>
          </p:cNvSpPr>
          <p:nvPr>
            <p:ph type="title"/>
          </p:nvPr>
        </p:nvSpPr>
        <p:spPr/>
        <p:txBody>
          <a:bodyPr/>
          <a:lstStyle/>
          <a:p>
            <a:r>
              <a:rPr lang="en-US" dirty="0"/>
              <a:t>Age distribution in HO and JE calves</a:t>
            </a:r>
          </a:p>
        </p:txBody>
      </p:sp>
    </p:spTree>
    <p:extLst>
      <p:ext uri="{BB962C8B-B14F-4D97-AF65-F5344CB8AC3E}">
        <p14:creationId xmlns:p14="http://schemas.microsoft.com/office/powerpoint/2010/main" val="197643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DCB 2025">
      <a:dk1>
        <a:srgbClr val="AB1E2C"/>
      </a:dk1>
      <a:lt1>
        <a:sysClr val="window" lastClr="FFFFFF"/>
      </a:lt1>
      <a:dk2>
        <a:srgbClr val="25205E"/>
      </a:dk2>
      <a:lt2>
        <a:srgbClr val="F1F2F2"/>
      </a:lt2>
      <a:accent1>
        <a:srgbClr val="2F9AD5"/>
      </a:accent1>
      <a:accent2>
        <a:srgbClr val="862633"/>
      </a:accent2>
      <a:accent3>
        <a:srgbClr val="D1EEFC"/>
      </a:accent3>
      <a:accent4>
        <a:srgbClr val="E3E1D5"/>
      </a:accent4>
      <a:accent5>
        <a:srgbClr val="071D49"/>
      </a:accent5>
      <a:accent6>
        <a:srgbClr val="ADAEA8"/>
      </a:accent6>
      <a:hlink>
        <a:srgbClr val="2F9AD5"/>
      </a:hlink>
      <a:folHlink>
        <a:srgbClr val="ADAEA8"/>
      </a:folHlink>
    </a:clrScheme>
    <a:fontScheme name="CDCB Brand Fonts">
      <a:majorFont>
        <a:latin typeface="Arial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CB PowerPoint Template 2024 KT" id="{9BB83BEC-7643-4DBF-AF7C-E2F2AB8B3177}" vid="{12CB3906-5286-4C3E-A0BB-D16330AFA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15626</TotalTime>
  <Words>2189</Words>
  <Application>Microsoft Macintosh PowerPoint</Application>
  <PresentationFormat>Widescreen</PresentationFormat>
  <Paragraphs>282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Arial Bold</vt:lpstr>
      <vt:lpstr>Calibri</vt:lpstr>
      <vt:lpstr>Garamond</vt:lpstr>
      <vt:lpstr>Times New Roman</vt:lpstr>
      <vt:lpstr>Office Theme</vt:lpstr>
      <vt:lpstr>Advancing dairy calf health: Integrating diarrhea and respiratory health information into US national genetic evaluations</vt:lpstr>
      <vt:lpstr>Background</vt:lpstr>
      <vt:lpstr>Format 6 (Health Data)</vt:lpstr>
      <vt:lpstr>Objectives</vt:lpstr>
      <vt:lpstr>Calf health event records (2013-2024)</vt:lpstr>
      <vt:lpstr>Data quality control (edits)</vt:lpstr>
      <vt:lpstr>Phenotypes and heritability estimates</vt:lpstr>
      <vt:lpstr>Incidence by breed</vt:lpstr>
      <vt:lpstr>Age distribution in HO and JE calves</vt:lpstr>
      <vt:lpstr>Predicted transmitting abilities</vt:lpstr>
      <vt:lpstr>Genomic and traditional PTA</vt:lpstr>
      <vt:lpstr>Genomic PTA and reliabilities</vt:lpstr>
      <vt:lpstr>PTA correlations with other traits</vt:lpstr>
      <vt:lpstr>Potential Holstein QTL (DIAR and RESP)</vt:lpstr>
      <vt:lpstr>Future work</vt:lpstr>
      <vt:lpstr>Conclusions</vt:lpstr>
      <vt:lpstr>Acknowledgments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Schmitt</dc:creator>
  <cp:lastModifiedBy>John Cole</cp:lastModifiedBy>
  <cp:revision>128</cp:revision>
  <dcterms:created xsi:type="dcterms:W3CDTF">2024-12-04T22:35:59Z</dcterms:created>
  <dcterms:modified xsi:type="dcterms:W3CDTF">2025-06-23T13:49:41Z</dcterms:modified>
</cp:coreProperties>
</file>